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271" r:id="rId3"/>
    <p:sldId id="283" r:id="rId4"/>
    <p:sldId id="284" r:id="rId5"/>
    <p:sldId id="285" r:id="rId6"/>
    <p:sldId id="273" r:id="rId7"/>
    <p:sldId id="279" r:id="rId8"/>
    <p:sldId id="274" r:id="rId9"/>
    <p:sldId id="280" r:id="rId10"/>
    <p:sldId id="286" r:id="rId11"/>
    <p:sldId id="281" r:id="rId12"/>
    <p:sldId id="282" r:id="rId13"/>
    <p:sldId id="297" r:id="rId14"/>
    <p:sldId id="287" r:id="rId15"/>
    <p:sldId id="278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5" r:id="rId26"/>
    <p:sldId id="277" r:id="rId27"/>
    <p:sldId id="270" r:id="rId28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12" y="-520"/>
      </p:cViewPr>
      <p:guideLst>
        <p:guide orient="horz" pos="1620"/>
        <p:guide orient="horz" pos="1606"/>
        <p:guide pos="2880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F3DAF-D732-4494-A06A-8CC5ACE441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C942B7C-E728-4BD3-86B6-7521AD0A1DD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1992</a:t>
          </a:r>
          <a:endParaRPr lang="sv-SE" dirty="0"/>
        </a:p>
      </dgm:t>
    </dgm:pt>
    <dgm:pt modelId="{D6FA4967-F968-4E5E-87A9-ED5ABA81F5A8}" type="parTrans" cxnId="{6B16830C-BA34-4EDD-9DDB-81571DF2621F}">
      <dgm:prSet/>
      <dgm:spPr/>
      <dgm:t>
        <a:bodyPr/>
        <a:lstStyle/>
        <a:p>
          <a:endParaRPr lang="sv-SE"/>
        </a:p>
      </dgm:t>
    </dgm:pt>
    <dgm:pt modelId="{96F4C10F-B094-4CFB-AF7C-9117E5B9404D}" type="sibTrans" cxnId="{6B16830C-BA34-4EDD-9DDB-81571DF2621F}">
      <dgm:prSet/>
      <dgm:spPr/>
      <dgm:t>
        <a:bodyPr/>
        <a:lstStyle/>
        <a:p>
          <a:endParaRPr lang="sv-SE"/>
        </a:p>
      </dgm:t>
    </dgm:pt>
    <dgm:pt modelId="{611D9B04-FEF9-4FBD-B3D3-9C5912E50471}">
      <dgm:prSet phldrT="[Text]" custT="1"/>
      <dgm:spPr>
        <a:ln>
          <a:noFill/>
        </a:ln>
      </dgm:spPr>
      <dgm:t>
        <a:bodyPr/>
        <a:lstStyle/>
        <a:p>
          <a:r>
            <a:rPr lang="sv-SE" sz="1100" dirty="0" smtClean="0"/>
            <a:t>Den statliga Västsverigeutredningen föreslår ett nytt län i Västsverige bestående av Göteborgs och Bohus län, Älvsborgs län, Skaraborgs län och Hallands län. </a:t>
          </a:r>
          <a:endParaRPr lang="sv-SE" sz="1100" dirty="0"/>
        </a:p>
      </dgm:t>
    </dgm:pt>
    <dgm:pt modelId="{B2084C1C-E548-45C8-8BFD-E978C0E23AD2}" type="parTrans" cxnId="{CB1565F7-8D73-41EC-84DA-B17E08E4CA77}">
      <dgm:prSet/>
      <dgm:spPr/>
      <dgm:t>
        <a:bodyPr/>
        <a:lstStyle/>
        <a:p>
          <a:endParaRPr lang="sv-SE"/>
        </a:p>
      </dgm:t>
    </dgm:pt>
    <dgm:pt modelId="{5DF2B4AD-7C42-4E3A-8179-430ECC99A1F2}" type="sibTrans" cxnId="{CB1565F7-8D73-41EC-84DA-B17E08E4CA77}">
      <dgm:prSet/>
      <dgm:spPr/>
      <dgm:t>
        <a:bodyPr/>
        <a:lstStyle/>
        <a:p>
          <a:endParaRPr lang="sv-SE"/>
        </a:p>
      </dgm:t>
    </dgm:pt>
    <dgm:pt modelId="{09EEC345-452B-4D4B-A370-E78F739235D3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1996</a:t>
          </a:r>
          <a:endParaRPr lang="sv-SE" dirty="0"/>
        </a:p>
      </dgm:t>
    </dgm:pt>
    <dgm:pt modelId="{87C3D625-D8A4-48B9-967C-FBF2D7D37171}" type="parTrans" cxnId="{C4CB551A-4824-49EA-97DB-0047FD0912C9}">
      <dgm:prSet/>
      <dgm:spPr/>
      <dgm:t>
        <a:bodyPr/>
        <a:lstStyle/>
        <a:p>
          <a:endParaRPr lang="sv-SE"/>
        </a:p>
      </dgm:t>
    </dgm:pt>
    <dgm:pt modelId="{7E421B26-8DAB-41FA-AED2-4D27ECD13CC9}" type="sibTrans" cxnId="{C4CB551A-4824-49EA-97DB-0047FD0912C9}">
      <dgm:prSet/>
      <dgm:spPr/>
      <dgm:t>
        <a:bodyPr/>
        <a:lstStyle/>
        <a:p>
          <a:endParaRPr lang="sv-SE"/>
        </a:p>
      </dgm:t>
    </dgm:pt>
    <dgm:pt modelId="{B5EA1AE8-793C-41D8-A2D0-F4F9813E804E}">
      <dgm:prSet phldrT="[Text]" custT="1"/>
      <dgm:spPr>
        <a:ln>
          <a:noFill/>
        </a:ln>
      </dgm:spPr>
      <dgm:t>
        <a:bodyPr/>
        <a:lstStyle/>
        <a:p>
          <a:r>
            <a:rPr lang="sv-SE" sz="1100" dirty="0" smtClean="0"/>
            <a:t>Företrädare för fem riksdagspartier i Västsverige, S, C, Fp, V och Kd gör en framställan till regeringen om att få genomföra en försöksverksamhet där det regionala utvecklingsansvaret överförs till regionfullmäktige för Västra Götaland.</a:t>
          </a:r>
          <a:endParaRPr lang="sv-SE" sz="1100" dirty="0"/>
        </a:p>
      </dgm:t>
    </dgm:pt>
    <dgm:pt modelId="{E3846504-1E04-43BB-A1B2-11925600DDBF}" type="parTrans" cxnId="{398C7837-71E2-47B3-9CBF-84229F64BE30}">
      <dgm:prSet/>
      <dgm:spPr/>
      <dgm:t>
        <a:bodyPr/>
        <a:lstStyle/>
        <a:p>
          <a:endParaRPr lang="sv-SE"/>
        </a:p>
      </dgm:t>
    </dgm:pt>
    <dgm:pt modelId="{338C21FF-ADFC-4915-8922-51DD53AA01D5}" type="sibTrans" cxnId="{398C7837-71E2-47B3-9CBF-84229F64BE30}">
      <dgm:prSet/>
      <dgm:spPr/>
      <dgm:t>
        <a:bodyPr/>
        <a:lstStyle/>
        <a:p>
          <a:endParaRPr lang="sv-SE"/>
        </a:p>
      </dgm:t>
    </dgm:pt>
    <dgm:pt modelId="{77300EAB-68B7-4BAA-B405-F68A3BA8D300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November 1996</a:t>
          </a:r>
          <a:endParaRPr lang="sv-SE" dirty="0"/>
        </a:p>
      </dgm:t>
    </dgm:pt>
    <dgm:pt modelId="{55095840-B8C9-4D83-9EF8-60A0B225C719}" type="parTrans" cxnId="{CB8F9ADE-FDB2-4771-BBD1-31646BA6D96A}">
      <dgm:prSet/>
      <dgm:spPr/>
      <dgm:t>
        <a:bodyPr/>
        <a:lstStyle/>
        <a:p>
          <a:endParaRPr lang="sv-SE"/>
        </a:p>
      </dgm:t>
    </dgm:pt>
    <dgm:pt modelId="{BBD65130-8AB8-42BF-A776-FE76106E0D6F}" type="sibTrans" cxnId="{CB8F9ADE-FDB2-4771-BBD1-31646BA6D96A}">
      <dgm:prSet/>
      <dgm:spPr/>
      <dgm:t>
        <a:bodyPr/>
        <a:lstStyle/>
        <a:p>
          <a:endParaRPr lang="sv-SE"/>
        </a:p>
      </dgm:t>
    </dgm:pt>
    <dgm:pt modelId="{C32A31AD-ADF9-4F28-AA64-AFCC05C8938A}">
      <dgm:prSet phldrT="[Text]" custT="1"/>
      <dgm:spPr>
        <a:ln>
          <a:noFill/>
        </a:ln>
      </dgm:spPr>
      <dgm:t>
        <a:bodyPr/>
        <a:lstStyle/>
        <a:p>
          <a:r>
            <a:rPr lang="sv-SE" sz="1100" dirty="0" smtClean="0"/>
            <a:t>Väststyrelsen bildas, med uppgift att förbereda bildandet av Västra Götalandsregionen och regionfullmäktige. </a:t>
          </a:r>
          <a:endParaRPr lang="sv-SE" sz="1100" dirty="0"/>
        </a:p>
      </dgm:t>
    </dgm:pt>
    <dgm:pt modelId="{3FD1F04A-CD80-47E8-ACA2-64F4FBAC9F48}" type="parTrans" cxnId="{5126E133-E231-4CB9-AF4C-5EDA3D92545E}">
      <dgm:prSet/>
      <dgm:spPr/>
      <dgm:t>
        <a:bodyPr/>
        <a:lstStyle/>
        <a:p>
          <a:endParaRPr lang="sv-SE"/>
        </a:p>
      </dgm:t>
    </dgm:pt>
    <dgm:pt modelId="{242E4B11-EE47-4959-8BE7-D9CF7C580786}" type="sibTrans" cxnId="{5126E133-E231-4CB9-AF4C-5EDA3D92545E}">
      <dgm:prSet/>
      <dgm:spPr/>
      <dgm:t>
        <a:bodyPr/>
        <a:lstStyle/>
        <a:p>
          <a:endParaRPr lang="sv-SE"/>
        </a:p>
      </dgm:t>
    </dgm:pt>
    <dgm:pt modelId="{BB55CD69-E956-420B-9908-0D98D86F8DBB}">
      <dgm:prSet phldrT="[Text]" custT="1"/>
      <dgm:spPr>
        <a:ln>
          <a:noFill/>
        </a:ln>
      </dgm:spPr>
      <dgm:t>
        <a:bodyPr/>
        <a:lstStyle/>
        <a:p>
          <a:r>
            <a:rPr lang="sv-SE" sz="1100" dirty="0" smtClean="0"/>
            <a:t>Väststyrelsen består av 27 politiker från de politiska partierna i de tre landstingen, Göteborgs kommun samt kommunförbunden i de tre länen.</a:t>
          </a:r>
          <a:endParaRPr lang="sv-SE" sz="1100" dirty="0"/>
        </a:p>
      </dgm:t>
    </dgm:pt>
    <dgm:pt modelId="{CCC914AD-0BE5-4948-BF0D-7404EB434B1E}" type="parTrans" cxnId="{142DA351-E605-4573-93B4-2A19F6846642}">
      <dgm:prSet/>
      <dgm:spPr/>
      <dgm:t>
        <a:bodyPr/>
        <a:lstStyle/>
        <a:p>
          <a:endParaRPr lang="sv-SE"/>
        </a:p>
      </dgm:t>
    </dgm:pt>
    <dgm:pt modelId="{D958F14D-5158-4AF9-9425-F4A858D2918C}" type="sibTrans" cxnId="{142DA351-E605-4573-93B4-2A19F6846642}">
      <dgm:prSet/>
      <dgm:spPr/>
      <dgm:t>
        <a:bodyPr/>
        <a:lstStyle/>
        <a:p>
          <a:endParaRPr lang="sv-SE"/>
        </a:p>
      </dgm:t>
    </dgm:pt>
    <dgm:pt modelId="{CD799B98-E7EE-45EA-B8FA-B5A3E02D03A3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Februari 1997</a:t>
          </a:r>
          <a:endParaRPr lang="sv-SE" dirty="0"/>
        </a:p>
      </dgm:t>
    </dgm:pt>
    <dgm:pt modelId="{8E08AA4F-7761-4660-8350-0895A067F6CC}" type="parTrans" cxnId="{0540A221-FF84-43FC-AFEB-3B6F0E18BCF2}">
      <dgm:prSet/>
      <dgm:spPr/>
      <dgm:t>
        <a:bodyPr/>
        <a:lstStyle/>
        <a:p>
          <a:endParaRPr lang="sv-SE"/>
        </a:p>
      </dgm:t>
    </dgm:pt>
    <dgm:pt modelId="{461E4314-0C86-43D7-90DF-83234D2AB122}" type="sibTrans" cxnId="{0540A221-FF84-43FC-AFEB-3B6F0E18BCF2}">
      <dgm:prSet/>
      <dgm:spPr/>
      <dgm:t>
        <a:bodyPr/>
        <a:lstStyle/>
        <a:p>
          <a:endParaRPr lang="sv-SE"/>
        </a:p>
      </dgm:t>
    </dgm:pt>
    <dgm:pt modelId="{8005BEDC-DAEB-4A50-B681-7CB671E81909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Våren </a:t>
          </a:r>
          <a:br>
            <a:rPr lang="sv-SE" dirty="0" smtClean="0"/>
          </a:br>
          <a:r>
            <a:rPr lang="sv-SE" dirty="0" smtClean="0"/>
            <a:t>1997</a:t>
          </a:r>
          <a:endParaRPr lang="sv-SE" dirty="0"/>
        </a:p>
      </dgm:t>
    </dgm:pt>
    <dgm:pt modelId="{25BC8CA3-3FC7-44F5-A77C-7FC63E334A09}" type="parTrans" cxnId="{07E68E46-6843-46F7-9A77-9C47550BFFC9}">
      <dgm:prSet/>
      <dgm:spPr/>
      <dgm:t>
        <a:bodyPr/>
        <a:lstStyle/>
        <a:p>
          <a:endParaRPr lang="sv-SE"/>
        </a:p>
      </dgm:t>
    </dgm:pt>
    <dgm:pt modelId="{CEF1D9EB-61B3-48D9-8A14-1A1A3465275B}" type="sibTrans" cxnId="{07E68E46-6843-46F7-9A77-9C47550BFFC9}">
      <dgm:prSet/>
      <dgm:spPr/>
      <dgm:t>
        <a:bodyPr/>
        <a:lstStyle/>
        <a:p>
          <a:endParaRPr lang="sv-SE"/>
        </a:p>
      </dgm:t>
    </dgm:pt>
    <dgm:pt modelId="{F515C787-838A-4D5E-BD5B-AE3FF5CF4EE4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1 januari 1998</a:t>
          </a:r>
          <a:endParaRPr lang="sv-SE" dirty="0"/>
        </a:p>
      </dgm:t>
    </dgm:pt>
    <dgm:pt modelId="{C67CD05A-2C2E-4D55-98EA-05A84B4C2546}" type="parTrans" cxnId="{202C62D9-0FFB-49E4-B5B3-D7731599A542}">
      <dgm:prSet/>
      <dgm:spPr/>
      <dgm:t>
        <a:bodyPr/>
        <a:lstStyle/>
        <a:p>
          <a:endParaRPr lang="sv-SE"/>
        </a:p>
      </dgm:t>
    </dgm:pt>
    <dgm:pt modelId="{3EF2B401-C663-4D13-8E72-FD4B10A6EA63}" type="sibTrans" cxnId="{202C62D9-0FFB-49E4-B5B3-D7731599A542}">
      <dgm:prSet/>
      <dgm:spPr/>
      <dgm:t>
        <a:bodyPr/>
        <a:lstStyle/>
        <a:p>
          <a:endParaRPr lang="sv-SE"/>
        </a:p>
      </dgm:t>
    </dgm:pt>
    <dgm:pt modelId="{829F3A73-8D08-4E0B-8A0E-03C04256EC64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September 1998</a:t>
          </a:r>
          <a:endParaRPr lang="sv-SE" dirty="0"/>
        </a:p>
      </dgm:t>
    </dgm:pt>
    <dgm:pt modelId="{357B3C61-A83A-4AB0-B0C2-DE5E1C811E70}" type="parTrans" cxnId="{E050E110-3CFC-49A3-B231-C8EC1FF97381}">
      <dgm:prSet/>
      <dgm:spPr/>
      <dgm:t>
        <a:bodyPr/>
        <a:lstStyle/>
        <a:p>
          <a:endParaRPr lang="sv-SE"/>
        </a:p>
      </dgm:t>
    </dgm:pt>
    <dgm:pt modelId="{D7F648E5-30B2-4B7C-BA4A-E3F172801190}" type="sibTrans" cxnId="{E050E110-3CFC-49A3-B231-C8EC1FF97381}">
      <dgm:prSet/>
      <dgm:spPr/>
      <dgm:t>
        <a:bodyPr/>
        <a:lstStyle/>
        <a:p>
          <a:endParaRPr lang="sv-SE"/>
        </a:p>
      </dgm:t>
    </dgm:pt>
    <dgm:pt modelId="{10BD0F6D-1619-454B-9AFE-784940C79B36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v-SE" dirty="0" smtClean="0"/>
            <a:t>1 januari 1999</a:t>
          </a:r>
          <a:endParaRPr lang="sv-SE" dirty="0"/>
        </a:p>
      </dgm:t>
    </dgm:pt>
    <dgm:pt modelId="{F55ABF7E-F226-435D-89D4-BC51893F179A}" type="parTrans" cxnId="{3193C50E-0727-4F09-8372-3ED29CBED18A}">
      <dgm:prSet/>
      <dgm:spPr/>
      <dgm:t>
        <a:bodyPr/>
        <a:lstStyle/>
        <a:p>
          <a:endParaRPr lang="sv-SE"/>
        </a:p>
      </dgm:t>
    </dgm:pt>
    <dgm:pt modelId="{930EA532-6D73-4B6F-91E4-8E5C8D23BE49}" type="sibTrans" cxnId="{3193C50E-0727-4F09-8372-3ED29CBED18A}">
      <dgm:prSet/>
      <dgm:spPr/>
      <dgm:t>
        <a:bodyPr/>
        <a:lstStyle/>
        <a:p>
          <a:endParaRPr lang="sv-SE"/>
        </a:p>
      </dgm:t>
    </dgm:pt>
    <dgm:pt modelId="{108E8884-196C-4477-AF8A-F14B7186C496}">
      <dgm:prSet custT="1"/>
      <dgm:spPr>
        <a:ln>
          <a:noFill/>
        </a:ln>
      </dgm:spPr>
      <dgm:t>
        <a:bodyPr/>
        <a:lstStyle/>
        <a:p>
          <a:r>
            <a:rPr lang="sv-SE" sz="1100" dirty="0" smtClean="0"/>
            <a:t>Habo och </a:t>
          </a:r>
          <a:r>
            <a:rPr lang="sv-SE" sz="1100" dirty="0" err="1" smtClean="0"/>
            <a:t>Mulljsö</a:t>
          </a:r>
          <a:r>
            <a:rPr lang="sv-SE" sz="1100" dirty="0" smtClean="0"/>
            <a:t> folkomröstar och bestämmer sig för att tillhöra Jönköpings län</a:t>
          </a:r>
          <a:endParaRPr lang="sv-SE" sz="1100" dirty="0"/>
        </a:p>
      </dgm:t>
    </dgm:pt>
    <dgm:pt modelId="{54293ED4-3363-4995-8B0C-89038E831140}" type="parTrans" cxnId="{2372DD68-0590-4CF0-B3C5-67BA2D055EA3}">
      <dgm:prSet/>
      <dgm:spPr/>
      <dgm:t>
        <a:bodyPr/>
        <a:lstStyle/>
        <a:p>
          <a:endParaRPr lang="sv-SE"/>
        </a:p>
      </dgm:t>
    </dgm:pt>
    <dgm:pt modelId="{87AE196D-BEA9-49E8-BC6E-05303FB99E90}" type="sibTrans" cxnId="{2372DD68-0590-4CF0-B3C5-67BA2D055EA3}">
      <dgm:prSet/>
      <dgm:spPr/>
      <dgm:t>
        <a:bodyPr/>
        <a:lstStyle/>
        <a:p>
          <a:endParaRPr lang="sv-SE"/>
        </a:p>
      </dgm:t>
    </dgm:pt>
    <dgm:pt modelId="{5ED0AC0D-D278-428F-8D24-3041FEC3F455}">
      <dgm:prSet custT="1"/>
      <dgm:spPr>
        <a:ln>
          <a:noFill/>
        </a:ln>
      </dgm:spPr>
      <dgm:t>
        <a:bodyPr/>
        <a:lstStyle/>
        <a:p>
          <a:r>
            <a:rPr lang="sv-SE" sz="1100" dirty="0" smtClean="0"/>
            <a:t>Regeringen lägger fram propositionen "Ändrad länsindelning och försöksverksamhet i Västsverige". Riksdagen beslutar om bildandet av Västra Götalands län utom kommunerna Habo och Mullsjö, samt att  på försök flytta det regionala utvecklingsuppdraget från länsstyrelsen till det regionala självstyret.</a:t>
          </a:r>
          <a:endParaRPr lang="sv-SE" sz="1100" dirty="0"/>
        </a:p>
      </dgm:t>
    </dgm:pt>
    <dgm:pt modelId="{2D9A62A7-2C0F-42FE-8B54-D7E24F84F36D}" type="parTrans" cxnId="{4D033872-BB98-4A93-A44D-21FF013E3442}">
      <dgm:prSet/>
      <dgm:spPr/>
      <dgm:t>
        <a:bodyPr/>
        <a:lstStyle/>
        <a:p>
          <a:endParaRPr lang="sv-SE"/>
        </a:p>
      </dgm:t>
    </dgm:pt>
    <dgm:pt modelId="{C1F79307-CA84-4B11-A75B-845652DE3DA0}" type="sibTrans" cxnId="{4D033872-BB98-4A93-A44D-21FF013E3442}">
      <dgm:prSet/>
      <dgm:spPr/>
      <dgm:t>
        <a:bodyPr/>
        <a:lstStyle/>
        <a:p>
          <a:endParaRPr lang="sv-SE"/>
        </a:p>
      </dgm:t>
    </dgm:pt>
    <dgm:pt modelId="{7DF020E4-AF9F-43CA-AE9D-22D95C7F0102}">
      <dgm:prSet custT="1"/>
      <dgm:spPr>
        <a:ln>
          <a:noFill/>
        </a:ln>
      </dgm:spPr>
      <dgm:t>
        <a:bodyPr/>
        <a:lstStyle/>
        <a:p>
          <a:r>
            <a:rPr lang="sv-SE" sz="1100" dirty="0" smtClean="0"/>
            <a:t>Västra Götalands län bildas</a:t>
          </a:r>
          <a:endParaRPr lang="sv-SE" sz="1100" dirty="0"/>
        </a:p>
      </dgm:t>
    </dgm:pt>
    <dgm:pt modelId="{02E9DE5C-7E7A-47DB-87F8-F4282F59C24D}" type="parTrans" cxnId="{A47F5427-9FEF-4044-AB7C-93D16C045B6A}">
      <dgm:prSet/>
      <dgm:spPr/>
      <dgm:t>
        <a:bodyPr/>
        <a:lstStyle/>
        <a:p>
          <a:endParaRPr lang="sv-SE"/>
        </a:p>
      </dgm:t>
    </dgm:pt>
    <dgm:pt modelId="{B8CF9F80-DA06-42E6-B2F6-D082D2EE2EA3}" type="sibTrans" cxnId="{A47F5427-9FEF-4044-AB7C-93D16C045B6A}">
      <dgm:prSet/>
      <dgm:spPr/>
      <dgm:t>
        <a:bodyPr/>
        <a:lstStyle/>
        <a:p>
          <a:endParaRPr lang="sv-SE"/>
        </a:p>
      </dgm:t>
    </dgm:pt>
    <dgm:pt modelId="{C8C5230F-076F-477E-816A-8FA7FD28A533}">
      <dgm:prSet custT="1"/>
      <dgm:spPr>
        <a:ln>
          <a:noFill/>
        </a:ln>
      </dgm:spPr>
      <dgm:t>
        <a:bodyPr/>
        <a:lstStyle/>
        <a:p>
          <a:r>
            <a:rPr lang="sv-SE" sz="1100" dirty="0" smtClean="0"/>
            <a:t>Första valet till regionfullmäktige i Västra Götaland</a:t>
          </a:r>
          <a:endParaRPr lang="sv-SE" sz="1100" dirty="0"/>
        </a:p>
      </dgm:t>
    </dgm:pt>
    <dgm:pt modelId="{F6B6C9B0-B4ED-42D3-8A82-B767BB66AB3B}" type="parTrans" cxnId="{6352BBC8-A9E2-4CD7-80C0-56F9430668E9}">
      <dgm:prSet/>
      <dgm:spPr/>
      <dgm:t>
        <a:bodyPr/>
        <a:lstStyle/>
        <a:p>
          <a:endParaRPr lang="sv-SE"/>
        </a:p>
      </dgm:t>
    </dgm:pt>
    <dgm:pt modelId="{80465A6F-FC93-4505-AB9C-5626A10753DB}" type="sibTrans" cxnId="{6352BBC8-A9E2-4CD7-80C0-56F9430668E9}">
      <dgm:prSet/>
      <dgm:spPr/>
      <dgm:t>
        <a:bodyPr/>
        <a:lstStyle/>
        <a:p>
          <a:endParaRPr lang="sv-SE"/>
        </a:p>
      </dgm:t>
    </dgm:pt>
    <dgm:pt modelId="{1B98509A-5A79-491F-AB34-C6E4AFB3AE72}">
      <dgm:prSet custT="1"/>
      <dgm:spPr>
        <a:ln>
          <a:noFill/>
        </a:ln>
      </dgm:spPr>
      <dgm:t>
        <a:bodyPr/>
        <a:lstStyle/>
        <a:p>
          <a:r>
            <a:rPr lang="sv-SE" sz="1100" dirty="0" smtClean="0"/>
            <a:t>Västra Götalands läns landsting bildas – Västra Götalandsregionen</a:t>
          </a:r>
          <a:endParaRPr lang="sv-SE" sz="1100" dirty="0"/>
        </a:p>
      </dgm:t>
    </dgm:pt>
    <dgm:pt modelId="{D380ACB8-6AD9-4702-A474-D90EC3AFE955}" type="parTrans" cxnId="{3DB433B3-EB65-4204-BC51-55A0D36B35A8}">
      <dgm:prSet/>
      <dgm:spPr/>
      <dgm:t>
        <a:bodyPr/>
        <a:lstStyle/>
        <a:p>
          <a:endParaRPr lang="sv-SE"/>
        </a:p>
      </dgm:t>
    </dgm:pt>
    <dgm:pt modelId="{441D5989-BA90-4A79-B095-5CA39593B9EE}" type="sibTrans" cxnId="{3DB433B3-EB65-4204-BC51-55A0D36B35A8}">
      <dgm:prSet/>
      <dgm:spPr/>
      <dgm:t>
        <a:bodyPr/>
        <a:lstStyle/>
        <a:p>
          <a:endParaRPr lang="sv-SE"/>
        </a:p>
      </dgm:t>
    </dgm:pt>
    <dgm:pt modelId="{832E4AC4-18D0-4DE3-9CDF-463F8DB64699}" type="pres">
      <dgm:prSet presAssocID="{489F3DAF-D732-4494-A06A-8CC5ACE441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4B0480E-4D81-41D1-9E93-9DB188064F18}" type="pres">
      <dgm:prSet presAssocID="{9C942B7C-E728-4BD3-86B6-7521AD0A1DD4}" presName="composite" presStyleCnt="0"/>
      <dgm:spPr/>
    </dgm:pt>
    <dgm:pt modelId="{137DB83A-5D85-439A-8AB3-91F0FD1871B9}" type="pres">
      <dgm:prSet presAssocID="{9C942B7C-E728-4BD3-86B6-7521AD0A1DD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D92C5FC-A8E0-4897-81CD-EF2F37AC0082}" type="pres">
      <dgm:prSet presAssocID="{9C942B7C-E728-4BD3-86B6-7521AD0A1DD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6BAF37-EB31-44DA-B9E3-81662BDEF3AD}" type="pres">
      <dgm:prSet presAssocID="{96F4C10F-B094-4CFB-AF7C-9117E5B9404D}" presName="sp" presStyleCnt="0"/>
      <dgm:spPr/>
    </dgm:pt>
    <dgm:pt modelId="{2CAE50A0-0661-46C6-BC6F-818B618885E6}" type="pres">
      <dgm:prSet presAssocID="{09EEC345-452B-4D4B-A370-E78F739235D3}" presName="composite" presStyleCnt="0"/>
      <dgm:spPr/>
    </dgm:pt>
    <dgm:pt modelId="{CDCF09DA-B5BD-42DD-AE3F-17D47C30A9DB}" type="pres">
      <dgm:prSet presAssocID="{09EEC345-452B-4D4B-A370-E78F739235D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AC2F27C-A77B-48DE-8068-023A10E4A68D}" type="pres">
      <dgm:prSet presAssocID="{09EEC345-452B-4D4B-A370-E78F739235D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95F06B-AC8D-403A-B865-3235A3531FDF}" type="pres">
      <dgm:prSet presAssocID="{7E421B26-8DAB-41FA-AED2-4D27ECD13CC9}" presName="sp" presStyleCnt="0"/>
      <dgm:spPr/>
    </dgm:pt>
    <dgm:pt modelId="{4A6FF3FC-3335-41F2-8F6E-F1D5174DBF96}" type="pres">
      <dgm:prSet presAssocID="{77300EAB-68B7-4BAA-B405-F68A3BA8D300}" presName="composite" presStyleCnt="0"/>
      <dgm:spPr/>
    </dgm:pt>
    <dgm:pt modelId="{33893C86-551B-4733-88C7-835DE2015420}" type="pres">
      <dgm:prSet presAssocID="{77300EAB-68B7-4BAA-B405-F68A3BA8D30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5CF05C-2B01-4241-BF36-E465D488C9E7}" type="pres">
      <dgm:prSet presAssocID="{77300EAB-68B7-4BAA-B405-F68A3BA8D30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5EFAC0-7656-482D-8288-C7EECC4939FE}" type="pres">
      <dgm:prSet presAssocID="{BBD65130-8AB8-42BF-A776-FE76106E0D6F}" presName="sp" presStyleCnt="0"/>
      <dgm:spPr/>
    </dgm:pt>
    <dgm:pt modelId="{EB461F77-C39C-4364-9BAF-2891C4680AC4}" type="pres">
      <dgm:prSet presAssocID="{CD799B98-E7EE-45EA-B8FA-B5A3E02D03A3}" presName="composite" presStyleCnt="0"/>
      <dgm:spPr/>
    </dgm:pt>
    <dgm:pt modelId="{A55C2623-6EFF-421B-9C1D-22C84F708970}" type="pres">
      <dgm:prSet presAssocID="{CD799B98-E7EE-45EA-B8FA-B5A3E02D03A3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99CCDC2-F934-49CD-B8D7-D0F5BCB34214}" type="pres">
      <dgm:prSet presAssocID="{CD799B98-E7EE-45EA-B8FA-B5A3E02D03A3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67CBEE3-244F-43EF-94F5-65E2403053BA}" type="pres">
      <dgm:prSet presAssocID="{461E4314-0C86-43D7-90DF-83234D2AB122}" presName="sp" presStyleCnt="0"/>
      <dgm:spPr/>
    </dgm:pt>
    <dgm:pt modelId="{5129770D-EFF2-4B26-AF23-8D42CAA83BCA}" type="pres">
      <dgm:prSet presAssocID="{8005BEDC-DAEB-4A50-B681-7CB671E81909}" presName="composite" presStyleCnt="0"/>
      <dgm:spPr/>
    </dgm:pt>
    <dgm:pt modelId="{F2E4A7B5-C234-427E-B496-D6CCD81AAB84}" type="pres">
      <dgm:prSet presAssocID="{8005BEDC-DAEB-4A50-B681-7CB671E8190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722B5BB-DCE0-4B74-A187-60DDD6AE82F3}" type="pres">
      <dgm:prSet presAssocID="{8005BEDC-DAEB-4A50-B681-7CB671E8190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F539CE-5E56-4E53-9DBB-57A3CCA523CE}" type="pres">
      <dgm:prSet presAssocID="{CEF1D9EB-61B3-48D9-8A14-1A1A3465275B}" presName="sp" presStyleCnt="0"/>
      <dgm:spPr/>
    </dgm:pt>
    <dgm:pt modelId="{B3202714-0D52-40EE-BF38-A141708BF823}" type="pres">
      <dgm:prSet presAssocID="{F515C787-838A-4D5E-BD5B-AE3FF5CF4EE4}" presName="composite" presStyleCnt="0"/>
      <dgm:spPr/>
    </dgm:pt>
    <dgm:pt modelId="{C6532A06-BB2B-4F9A-B684-C6956B6D1E3F}" type="pres">
      <dgm:prSet presAssocID="{F515C787-838A-4D5E-BD5B-AE3FF5CF4EE4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9F3895-84A4-491A-B34E-B708DCB0C27F}" type="pres">
      <dgm:prSet presAssocID="{F515C787-838A-4D5E-BD5B-AE3FF5CF4EE4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3F4D54-1D7B-4B85-B9D3-3BA91EE81C05}" type="pres">
      <dgm:prSet presAssocID="{3EF2B401-C663-4D13-8E72-FD4B10A6EA63}" presName="sp" presStyleCnt="0"/>
      <dgm:spPr/>
    </dgm:pt>
    <dgm:pt modelId="{F55C71ED-9276-47B4-9940-7F47C4451440}" type="pres">
      <dgm:prSet presAssocID="{829F3A73-8D08-4E0B-8A0E-03C04256EC64}" presName="composite" presStyleCnt="0"/>
      <dgm:spPr/>
    </dgm:pt>
    <dgm:pt modelId="{9604EFE4-4178-4A5D-A435-C002F3DD6A00}" type="pres">
      <dgm:prSet presAssocID="{829F3A73-8D08-4E0B-8A0E-03C04256EC64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A69268-B757-48C3-8C2D-EA5B1988A16C}" type="pres">
      <dgm:prSet presAssocID="{829F3A73-8D08-4E0B-8A0E-03C04256EC64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34F284-B987-41E9-9B0F-AE37B7497C24}" type="pres">
      <dgm:prSet presAssocID="{D7F648E5-30B2-4B7C-BA4A-E3F172801190}" presName="sp" presStyleCnt="0"/>
      <dgm:spPr/>
    </dgm:pt>
    <dgm:pt modelId="{23ADF4AB-1727-41E8-803F-EA3969BCDD4E}" type="pres">
      <dgm:prSet presAssocID="{10BD0F6D-1619-454B-9AFE-784940C79B36}" presName="composite" presStyleCnt="0"/>
      <dgm:spPr/>
    </dgm:pt>
    <dgm:pt modelId="{4ADC46DF-E76A-4229-824B-3EE7A6751F88}" type="pres">
      <dgm:prSet presAssocID="{10BD0F6D-1619-454B-9AFE-784940C79B3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467B16C-3CF2-46DC-B71A-13BF017B608F}" type="pres">
      <dgm:prSet presAssocID="{10BD0F6D-1619-454B-9AFE-784940C79B3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02C62D9-0FFB-49E4-B5B3-D7731599A542}" srcId="{489F3DAF-D732-4494-A06A-8CC5ACE44135}" destId="{F515C787-838A-4D5E-BD5B-AE3FF5CF4EE4}" srcOrd="5" destOrd="0" parTransId="{C67CD05A-2C2E-4D55-98EA-05A84B4C2546}" sibTransId="{3EF2B401-C663-4D13-8E72-FD4B10A6EA63}"/>
    <dgm:cxn modelId="{07E68E46-6843-46F7-9A77-9C47550BFFC9}" srcId="{489F3DAF-D732-4494-A06A-8CC5ACE44135}" destId="{8005BEDC-DAEB-4A50-B681-7CB671E81909}" srcOrd="4" destOrd="0" parTransId="{25BC8CA3-3FC7-44F5-A77C-7FC63E334A09}" sibTransId="{CEF1D9EB-61B3-48D9-8A14-1A1A3465275B}"/>
    <dgm:cxn modelId="{3193C50E-0727-4F09-8372-3ED29CBED18A}" srcId="{489F3DAF-D732-4494-A06A-8CC5ACE44135}" destId="{10BD0F6D-1619-454B-9AFE-784940C79B36}" srcOrd="7" destOrd="0" parTransId="{F55ABF7E-F226-435D-89D4-BC51893F179A}" sibTransId="{930EA532-6D73-4B6F-91E4-8E5C8D23BE49}"/>
    <dgm:cxn modelId="{0540A221-FF84-43FC-AFEB-3B6F0E18BCF2}" srcId="{489F3DAF-D732-4494-A06A-8CC5ACE44135}" destId="{CD799B98-E7EE-45EA-B8FA-B5A3E02D03A3}" srcOrd="3" destOrd="0" parTransId="{8E08AA4F-7761-4660-8350-0895A067F6CC}" sibTransId="{461E4314-0C86-43D7-90DF-83234D2AB122}"/>
    <dgm:cxn modelId="{3E221D47-FEEB-4B9F-BB6B-6189BDF46D10}" type="presOf" srcId="{829F3A73-8D08-4E0B-8A0E-03C04256EC64}" destId="{9604EFE4-4178-4A5D-A435-C002F3DD6A00}" srcOrd="0" destOrd="0" presId="urn:microsoft.com/office/officeart/2005/8/layout/chevron2"/>
    <dgm:cxn modelId="{7E4942CB-D9AD-4CB1-92C1-E59CE44167EE}" type="presOf" srcId="{BB55CD69-E956-420B-9908-0D98D86F8DBB}" destId="{EF5CF05C-2B01-4241-BF36-E465D488C9E7}" srcOrd="0" destOrd="1" presId="urn:microsoft.com/office/officeart/2005/8/layout/chevron2"/>
    <dgm:cxn modelId="{398C7837-71E2-47B3-9CBF-84229F64BE30}" srcId="{09EEC345-452B-4D4B-A370-E78F739235D3}" destId="{B5EA1AE8-793C-41D8-A2D0-F4F9813E804E}" srcOrd="0" destOrd="0" parTransId="{E3846504-1E04-43BB-A1B2-11925600DDBF}" sibTransId="{338C21FF-ADFC-4915-8922-51DD53AA01D5}"/>
    <dgm:cxn modelId="{3DD11807-9607-45B0-8BDE-B81D9CE194C5}" type="presOf" srcId="{77300EAB-68B7-4BAA-B405-F68A3BA8D300}" destId="{33893C86-551B-4733-88C7-835DE2015420}" srcOrd="0" destOrd="0" presId="urn:microsoft.com/office/officeart/2005/8/layout/chevron2"/>
    <dgm:cxn modelId="{3F407AF1-B216-490A-A42C-A690C3E37394}" type="presOf" srcId="{CD799B98-E7EE-45EA-B8FA-B5A3E02D03A3}" destId="{A55C2623-6EFF-421B-9C1D-22C84F708970}" srcOrd="0" destOrd="0" presId="urn:microsoft.com/office/officeart/2005/8/layout/chevron2"/>
    <dgm:cxn modelId="{4D033872-BB98-4A93-A44D-21FF013E3442}" srcId="{8005BEDC-DAEB-4A50-B681-7CB671E81909}" destId="{5ED0AC0D-D278-428F-8D24-3041FEC3F455}" srcOrd="0" destOrd="0" parTransId="{2D9A62A7-2C0F-42FE-8B54-D7E24F84F36D}" sibTransId="{C1F79307-CA84-4B11-A75B-845652DE3DA0}"/>
    <dgm:cxn modelId="{6B16830C-BA34-4EDD-9DDB-81571DF2621F}" srcId="{489F3DAF-D732-4494-A06A-8CC5ACE44135}" destId="{9C942B7C-E728-4BD3-86B6-7521AD0A1DD4}" srcOrd="0" destOrd="0" parTransId="{D6FA4967-F968-4E5E-87A9-ED5ABA81F5A8}" sibTransId="{96F4C10F-B094-4CFB-AF7C-9117E5B9404D}"/>
    <dgm:cxn modelId="{AE9CC5A5-370E-4113-B795-38D844FFD8C1}" type="presOf" srcId="{C32A31AD-ADF9-4F28-AA64-AFCC05C8938A}" destId="{EF5CF05C-2B01-4241-BF36-E465D488C9E7}" srcOrd="0" destOrd="0" presId="urn:microsoft.com/office/officeart/2005/8/layout/chevron2"/>
    <dgm:cxn modelId="{2E6CE92A-2D48-49E0-8EE9-270CA7537DE3}" type="presOf" srcId="{8005BEDC-DAEB-4A50-B681-7CB671E81909}" destId="{F2E4A7B5-C234-427E-B496-D6CCD81AAB84}" srcOrd="0" destOrd="0" presId="urn:microsoft.com/office/officeart/2005/8/layout/chevron2"/>
    <dgm:cxn modelId="{3DB433B3-EB65-4204-BC51-55A0D36B35A8}" srcId="{10BD0F6D-1619-454B-9AFE-784940C79B36}" destId="{1B98509A-5A79-491F-AB34-C6E4AFB3AE72}" srcOrd="0" destOrd="0" parTransId="{D380ACB8-6AD9-4702-A474-D90EC3AFE955}" sibTransId="{441D5989-BA90-4A79-B095-5CA39593B9EE}"/>
    <dgm:cxn modelId="{EB1FB67B-0B6E-4A9E-9D89-37EB28129799}" type="presOf" srcId="{09EEC345-452B-4D4B-A370-E78F739235D3}" destId="{CDCF09DA-B5BD-42DD-AE3F-17D47C30A9DB}" srcOrd="0" destOrd="0" presId="urn:microsoft.com/office/officeart/2005/8/layout/chevron2"/>
    <dgm:cxn modelId="{702AC6EA-D157-43F8-A229-26A2B683A53A}" type="presOf" srcId="{F515C787-838A-4D5E-BD5B-AE3FF5CF4EE4}" destId="{C6532A06-BB2B-4F9A-B684-C6956B6D1E3F}" srcOrd="0" destOrd="0" presId="urn:microsoft.com/office/officeart/2005/8/layout/chevron2"/>
    <dgm:cxn modelId="{A46F2C53-E628-4560-BA0A-5584703BD72A}" type="presOf" srcId="{489F3DAF-D732-4494-A06A-8CC5ACE44135}" destId="{832E4AC4-18D0-4DE3-9CDF-463F8DB64699}" srcOrd="0" destOrd="0" presId="urn:microsoft.com/office/officeart/2005/8/layout/chevron2"/>
    <dgm:cxn modelId="{E050E110-3CFC-49A3-B231-C8EC1FF97381}" srcId="{489F3DAF-D732-4494-A06A-8CC5ACE44135}" destId="{829F3A73-8D08-4E0B-8A0E-03C04256EC64}" srcOrd="6" destOrd="0" parTransId="{357B3C61-A83A-4AB0-B0C2-DE5E1C811E70}" sibTransId="{D7F648E5-30B2-4B7C-BA4A-E3F172801190}"/>
    <dgm:cxn modelId="{E619FE06-5DEA-4BD1-B532-502FD6CE3D52}" type="presOf" srcId="{1B98509A-5A79-491F-AB34-C6E4AFB3AE72}" destId="{1467B16C-3CF2-46DC-B71A-13BF017B608F}" srcOrd="0" destOrd="0" presId="urn:microsoft.com/office/officeart/2005/8/layout/chevron2"/>
    <dgm:cxn modelId="{CB8F9ADE-FDB2-4771-BBD1-31646BA6D96A}" srcId="{489F3DAF-D732-4494-A06A-8CC5ACE44135}" destId="{77300EAB-68B7-4BAA-B405-F68A3BA8D300}" srcOrd="2" destOrd="0" parTransId="{55095840-B8C9-4D83-9EF8-60A0B225C719}" sibTransId="{BBD65130-8AB8-42BF-A776-FE76106E0D6F}"/>
    <dgm:cxn modelId="{A47F5427-9FEF-4044-AB7C-93D16C045B6A}" srcId="{F515C787-838A-4D5E-BD5B-AE3FF5CF4EE4}" destId="{7DF020E4-AF9F-43CA-AE9D-22D95C7F0102}" srcOrd="0" destOrd="0" parTransId="{02E9DE5C-7E7A-47DB-87F8-F4282F59C24D}" sibTransId="{B8CF9F80-DA06-42E6-B2F6-D082D2EE2EA3}"/>
    <dgm:cxn modelId="{4F77323B-82C7-4018-A51C-6B84ED2FBA4B}" type="presOf" srcId="{B5EA1AE8-793C-41D8-A2D0-F4F9813E804E}" destId="{2AC2F27C-A77B-48DE-8068-023A10E4A68D}" srcOrd="0" destOrd="0" presId="urn:microsoft.com/office/officeart/2005/8/layout/chevron2"/>
    <dgm:cxn modelId="{2372DD68-0590-4CF0-B3C5-67BA2D055EA3}" srcId="{CD799B98-E7EE-45EA-B8FA-B5A3E02D03A3}" destId="{108E8884-196C-4477-AF8A-F14B7186C496}" srcOrd="0" destOrd="0" parTransId="{54293ED4-3363-4995-8B0C-89038E831140}" sibTransId="{87AE196D-BEA9-49E8-BC6E-05303FB99E90}"/>
    <dgm:cxn modelId="{5126E133-E231-4CB9-AF4C-5EDA3D92545E}" srcId="{77300EAB-68B7-4BAA-B405-F68A3BA8D300}" destId="{C32A31AD-ADF9-4F28-AA64-AFCC05C8938A}" srcOrd="0" destOrd="0" parTransId="{3FD1F04A-CD80-47E8-ACA2-64F4FBAC9F48}" sibTransId="{242E4B11-EE47-4959-8BE7-D9CF7C580786}"/>
    <dgm:cxn modelId="{ABCFA5CD-E807-447C-B38B-F1732C6E8FD7}" type="presOf" srcId="{611D9B04-FEF9-4FBD-B3D3-9C5912E50471}" destId="{9D92C5FC-A8E0-4897-81CD-EF2F37AC0082}" srcOrd="0" destOrd="0" presId="urn:microsoft.com/office/officeart/2005/8/layout/chevron2"/>
    <dgm:cxn modelId="{CB1565F7-8D73-41EC-84DA-B17E08E4CA77}" srcId="{9C942B7C-E728-4BD3-86B6-7521AD0A1DD4}" destId="{611D9B04-FEF9-4FBD-B3D3-9C5912E50471}" srcOrd="0" destOrd="0" parTransId="{B2084C1C-E548-45C8-8BFD-E978C0E23AD2}" sibTransId="{5DF2B4AD-7C42-4E3A-8179-430ECC99A1F2}"/>
    <dgm:cxn modelId="{DD3ED5DA-912B-4C9D-BAC9-A5646D098359}" type="presOf" srcId="{10BD0F6D-1619-454B-9AFE-784940C79B36}" destId="{4ADC46DF-E76A-4229-824B-3EE7A6751F88}" srcOrd="0" destOrd="0" presId="urn:microsoft.com/office/officeart/2005/8/layout/chevron2"/>
    <dgm:cxn modelId="{B503091B-7616-437A-AF89-C1A27A92CD25}" type="presOf" srcId="{C8C5230F-076F-477E-816A-8FA7FD28A533}" destId="{80A69268-B757-48C3-8C2D-EA5B1988A16C}" srcOrd="0" destOrd="0" presId="urn:microsoft.com/office/officeart/2005/8/layout/chevron2"/>
    <dgm:cxn modelId="{EC001242-C4FF-475B-A76C-99A4FE9393CF}" type="presOf" srcId="{9C942B7C-E728-4BD3-86B6-7521AD0A1DD4}" destId="{137DB83A-5D85-439A-8AB3-91F0FD1871B9}" srcOrd="0" destOrd="0" presId="urn:microsoft.com/office/officeart/2005/8/layout/chevron2"/>
    <dgm:cxn modelId="{142DA351-E605-4573-93B4-2A19F6846642}" srcId="{77300EAB-68B7-4BAA-B405-F68A3BA8D300}" destId="{BB55CD69-E956-420B-9908-0D98D86F8DBB}" srcOrd="1" destOrd="0" parTransId="{CCC914AD-0BE5-4948-BF0D-7404EB434B1E}" sibTransId="{D958F14D-5158-4AF9-9425-F4A858D2918C}"/>
    <dgm:cxn modelId="{6352BBC8-A9E2-4CD7-80C0-56F9430668E9}" srcId="{829F3A73-8D08-4E0B-8A0E-03C04256EC64}" destId="{C8C5230F-076F-477E-816A-8FA7FD28A533}" srcOrd="0" destOrd="0" parTransId="{F6B6C9B0-B4ED-42D3-8A82-B767BB66AB3B}" sibTransId="{80465A6F-FC93-4505-AB9C-5626A10753DB}"/>
    <dgm:cxn modelId="{C4CB551A-4824-49EA-97DB-0047FD0912C9}" srcId="{489F3DAF-D732-4494-A06A-8CC5ACE44135}" destId="{09EEC345-452B-4D4B-A370-E78F739235D3}" srcOrd="1" destOrd="0" parTransId="{87C3D625-D8A4-48B9-967C-FBF2D7D37171}" sibTransId="{7E421B26-8DAB-41FA-AED2-4D27ECD13CC9}"/>
    <dgm:cxn modelId="{578BA5C1-6A47-4340-8FB2-8E626BF0B40C}" type="presOf" srcId="{108E8884-196C-4477-AF8A-F14B7186C496}" destId="{B99CCDC2-F934-49CD-B8D7-D0F5BCB34214}" srcOrd="0" destOrd="0" presId="urn:microsoft.com/office/officeart/2005/8/layout/chevron2"/>
    <dgm:cxn modelId="{9640308D-2572-4791-977B-F221411FD922}" type="presOf" srcId="{5ED0AC0D-D278-428F-8D24-3041FEC3F455}" destId="{E722B5BB-DCE0-4B74-A187-60DDD6AE82F3}" srcOrd="0" destOrd="0" presId="urn:microsoft.com/office/officeart/2005/8/layout/chevron2"/>
    <dgm:cxn modelId="{F1A1FAA0-AA5C-48D4-8A80-CDEBE3BD83CA}" type="presOf" srcId="{7DF020E4-AF9F-43CA-AE9D-22D95C7F0102}" destId="{4B9F3895-84A4-491A-B34E-B708DCB0C27F}" srcOrd="0" destOrd="0" presId="urn:microsoft.com/office/officeart/2005/8/layout/chevron2"/>
    <dgm:cxn modelId="{CE60858F-3738-47A0-B1C9-B090EBF2EB93}" type="presParOf" srcId="{832E4AC4-18D0-4DE3-9CDF-463F8DB64699}" destId="{94B0480E-4D81-41D1-9E93-9DB188064F18}" srcOrd="0" destOrd="0" presId="urn:microsoft.com/office/officeart/2005/8/layout/chevron2"/>
    <dgm:cxn modelId="{4B17880A-59D1-410E-962C-D60E512FA00B}" type="presParOf" srcId="{94B0480E-4D81-41D1-9E93-9DB188064F18}" destId="{137DB83A-5D85-439A-8AB3-91F0FD1871B9}" srcOrd="0" destOrd="0" presId="urn:microsoft.com/office/officeart/2005/8/layout/chevron2"/>
    <dgm:cxn modelId="{85B6AC1B-E7E5-498D-998A-2AB4DF99B8D8}" type="presParOf" srcId="{94B0480E-4D81-41D1-9E93-9DB188064F18}" destId="{9D92C5FC-A8E0-4897-81CD-EF2F37AC0082}" srcOrd="1" destOrd="0" presId="urn:microsoft.com/office/officeart/2005/8/layout/chevron2"/>
    <dgm:cxn modelId="{9625403F-F4A7-43C9-9F36-3E38B8D5A7B2}" type="presParOf" srcId="{832E4AC4-18D0-4DE3-9CDF-463F8DB64699}" destId="{C96BAF37-EB31-44DA-B9E3-81662BDEF3AD}" srcOrd="1" destOrd="0" presId="urn:microsoft.com/office/officeart/2005/8/layout/chevron2"/>
    <dgm:cxn modelId="{ACF2D186-569E-444A-AFA1-46D9C9CC9105}" type="presParOf" srcId="{832E4AC4-18D0-4DE3-9CDF-463F8DB64699}" destId="{2CAE50A0-0661-46C6-BC6F-818B618885E6}" srcOrd="2" destOrd="0" presId="urn:microsoft.com/office/officeart/2005/8/layout/chevron2"/>
    <dgm:cxn modelId="{0A717794-CDB8-496D-AD8B-BF39ED6194DF}" type="presParOf" srcId="{2CAE50A0-0661-46C6-BC6F-818B618885E6}" destId="{CDCF09DA-B5BD-42DD-AE3F-17D47C30A9DB}" srcOrd="0" destOrd="0" presId="urn:microsoft.com/office/officeart/2005/8/layout/chevron2"/>
    <dgm:cxn modelId="{37DEA1BD-38D2-43F5-9792-AD64B0AC1442}" type="presParOf" srcId="{2CAE50A0-0661-46C6-BC6F-818B618885E6}" destId="{2AC2F27C-A77B-48DE-8068-023A10E4A68D}" srcOrd="1" destOrd="0" presId="urn:microsoft.com/office/officeart/2005/8/layout/chevron2"/>
    <dgm:cxn modelId="{94AF66A5-DCC6-4439-AD7D-0C473B870BD5}" type="presParOf" srcId="{832E4AC4-18D0-4DE3-9CDF-463F8DB64699}" destId="{C395F06B-AC8D-403A-B865-3235A3531FDF}" srcOrd="3" destOrd="0" presId="urn:microsoft.com/office/officeart/2005/8/layout/chevron2"/>
    <dgm:cxn modelId="{7157C0F9-517F-406D-A91A-F2D3F074D314}" type="presParOf" srcId="{832E4AC4-18D0-4DE3-9CDF-463F8DB64699}" destId="{4A6FF3FC-3335-41F2-8F6E-F1D5174DBF96}" srcOrd="4" destOrd="0" presId="urn:microsoft.com/office/officeart/2005/8/layout/chevron2"/>
    <dgm:cxn modelId="{F1AB0225-A3A0-4BA9-83BB-38337DA3D11C}" type="presParOf" srcId="{4A6FF3FC-3335-41F2-8F6E-F1D5174DBF96}" destId="{33893C86-551B-4733-88C7-835DE2015420}" srcOrd="0" destOrd="0" presId="urn:microsoft.com/office/officeart/2005/8/layout/chevron2"/>
    <dgm:cxn modelId="{E91193ED-E695-48A8-A343-8A49026E02B5}" type="presParOf" srcId="{4A6FF3FC-3335-41F2-8F6E-F1D5174DBF96}" destId="{EF5CF05C-2B01-4241-BF36-E465D488C9E7}" srcOrd="1" destOrd="0" presId="urn:microsoft.com/office/officeart/2005/8/layout/chevron2"/>
    <dgm:cxn modelId="{D3B8C720-F0B6-4AFE-A603-9D8C479B4F39}" type="presParOf" srcId="{832E4AC4-18D0-4DE3-9CDF-463F8DB64699}" destId="{D25EFAC0-7656-482D-8288-C7EECC4939FE}" srcOrd="5" destOrd="0" presId="urn:microsoft.com/office/officeart/2005/8/layout/chevron2"/>
    <dgm:cxn modelId="{7AF2B25F-CBCF-4617-A249-EFAE1B640727}" type="presParOf" srcId="{832E4AC4-18D0-4DE3-9CDF-463F8DB64699}" destId="{EB461F77-C39C-4364-9BAF-2891C4680AC4}" srcOrd="6" destOrd="0" presId="urn:microsoft.com/office/officeart/2005/8/layout/chevron2"/>
    <dgm:cxn modelId="{A04FA4E8-2F35-4F94-BF65-7C821E854865}" type="presParOf" srcId="{EB461F77-C39C-4364-9BAF-2891C4680AC4}" destId="{A55C2623-6EFF-421B-9C1D-22C84F708970}" srcOrd="0" destOrd="0" presId="urn:microsoft.com/office/officeart/2005/8/layout/chevron2"/>
    <dgm:cxn modelId="{5D659319-DD79-4543-8061-3C9CBDD0FBB1}" type="presParOf" srcId="{EB461F77-C39C-4364-9BAF-2891C4680AC4}" destId="{B99CCDC2-F934-49CD-B8D7-D0F5BCB34214}" srcOrd="1" destOrd="0" presId="urn:microsoft.com/office/officeart/2005/8/layout/chevron2"/>
    <dgm:cxn modelId="{AE2964BF-FE73-4ABA-8308-DFBAF708E1FD}" type="presParOf" srcId="{832E4AC4-18D0-4DE3-9CDF-463F8DB64699}" destId="{867CBEE3-244F-43EF-94F5-65E2403053BA}" srcOrd="7" destOrd="0" presId="urn:microsoft.com/office/officeart/2005/8/layout/chevron2"/>
    <dgm:cxn modelId="{5AA873CD-DE7C-4EF7-B100-E990A9586A5B}" type="presParOf" srcId="{832E4AC4-18D0-4DE3-9CDF-463F8DB64699}" destId="{5129770D-EFF2-4B26-AF23-8D42CAA83BCA}" srcOrd="8" destOrd="0" presId="urn:microsoft.com/office/officeart/2005/8/layout/chevron2"/>
    <dgm:cxn modelId="{E005DA6F-2A12-4394-A2C6-F90C4CFDF999}" type="presParOf" srcId="{5129770D-EFF2-4B26-AF23-8D42CAA83BCA}" destId="{F2E4A7B5-C234-427E-B496-D6CCD81AAB84}" srcOrd="0" destOrd="0" presId="urn:microsoft.com/office/officeart/2005/8/layout/chevron2"/>
    <dgm:cxn modelId="{8AA4E5B9-0AE2-407C-8916-7E1CABD3D7BD}" type="presParOf" srcId="{5129770D-EFF2-4B26-AF23-8D42CAA83BCA}" destId="{E722B5BB-DCE0-4B74-A187-60DDD6AE82F3}" srcOrd="1" destOrd="0" presId="urn:microsoft.com/office/officeart/2005/8/layout/chevron2"/>
    <dgm:cxn modelId="{362C42C3-965A-415E-A9F5-D12FA91310CC}" type="presParOf" srcId="{832E4AC4-18D0-4DE3-9CDF-463F8DB64699}" destId="{82F539CE-5E56-4E53-9DBB-57A3CCA523CE}" srcOrd="9" destOrd="0" presId="urn:microsoft.com/office/officeart/2005/8/layout/chevron2"/>
    <dgm:cxn modelId="{851E57D7-933F-4BBB-81D8-4EEE38585014}" type="presParOf" srcId="{832E4AC4-18D0-4DE3-9CDF-463F8DB64699}" destId="{B3202714-0D52-40EE-BF38-A141708BF823}" srcOrd="10" destOrd="0" presId="urn:microsoft.com/office/officeart/2005/8/layout/chevron2"/>
    <dgm:cxn modelId="{0975FF09-6349-4CE7-9C89-2B6731AD86BF}" type="presParOf" srcId="{B3202714-0D52-40EE-BF38-A141708BF823}" destId="{C6532A06-BB2B-4F9A-B684-C6956B6D1E3F}" srcOrd="0" destOrd="0" presId="urn:microsoft.com/office/officeart/2005/8/layout/chevron2"/>
    <dgm:cxn modelId="{83259E0C-3838-4C28-8F6B-0F88CFB1124C}" type="presParOf" srcId="{B3202714-0D52-40EE-BF38-A141708BF823}" destId="{4B9F3895-84A4-491A-B34E-B708DCB0C27F}" srcOrd="1" destOrd="0" presId="urn:microsoft.com/office/officeart/2005/8/layout/chevron2"/>
    <dgm:cxn modelId="{775C5036-A530-401F-B131-ED8A341D741D}" type="presParOf" srcId="{832E4AC4-18D0-4DE3-9CDF-463F8DB64699}" destId="{483F4D54-1D7B-4B85-B9D3-3BA91EE81C05}" srcOrd="11" destOrd="0" presId="urn:microsoft.com/office/officeart/2005/8/layout/chevron2"/>
    <dgm:cxn modelId="{FA6E19B7-C027-4863-A183-636116D1B413}" type="presParOf" srcId="{832E4AC4-18D0-4DE3-9CDF-463F8DB64699}" destId="{F55C71ED-9276-47B4-9940-7F47C4451440}" srcOrd="12" destOrd="0" presId="urn:microsoft.com/office/officeart/2005/8/layout/chevron2"/>
    <dgm:cxn modelId="{7788F093-A8C4-49E5-9B68-7544C387B783}" type="presParOf" srcId="{F55C71ED-9276-47B4-9940-7F47C4451440}" destId="{9604EFE4-4178-4A5D-A435-C002F3DD6A00}" srcOrd="0" destOrd="0" presId="urn:microsoft.com/office/officeart/2005/8/layout/chevron2"/>
    <dgm:cxn modelId="{1481F27D-973E-4CFA-AC0E-FA522C10E0A4}" type="presParOf" srcId="{F55C71ED-9276-47B4-9940-7F47C4451440}" destId="{80A69268-B757-48C3-8C2D-EA5B1988A16C}" srcOrd="1" destOrd="0" presId="urn:microsoft.com/office/officeart/2005/8/layout/chevron2"/>
    <dgm:cxn modelId="{AE5229A0-568E-4952-81CB-C67995378568}" type="presParOf" srcId="{832E4AC4-18D0-4DE3-9CDF-463F8DB64699}" destId="{4F34F284-B987-41E9-9B0F-AE37B7497C24}" srcOrd="13" destOrd="0" presId="urn:microsoft.com/office/officeart/2005/8/layout/chevron2"/>
    <dgm:cxn modelId="{8E5D676B-2BD7-40CB-A9CF-299BD6B009EA}" type="presParOf" srcId="{832E4AC4-18D0-4DE3-9CDF-463F8DB64699}" destId="{23ADF4AB-1727-41E8-803F-EA3969BCDD4E}" srcOrd="14" destOrd="0" presId="urn:microsoft.com/office/officeart/2005/8/layout/chevron2"/>
    <dgm:cxn modelId="{1C5D39AF-81E6-4669-BD0D-604D41E7FB79}" type="presParOf" srcId="{23ADF4AB-1727-41E8-803F-EA3969BCDD4E}" destId="{4ADC46DF-E76A-4229-824B-3EE7A6751F88}" srcOrd="0" destOrd="0" presId="urn:microsoft.com/office/officeart/2005/8/layout/chevron2"/>
    <dgm:cxn modelId="{5354341A-7BBC-44DB-A1BC-BAACB03B3FE0}" type="presParOf" srcId="{23ADF4AB-1727-41E8-803F-EA3969BCDD4E}" destId="{1467B16C-3CF2-46DC-B71A-13BF017B60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E4F33-9126-4EF6-96F0-6DB1042FF8C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A0C4C9-8E4C-4103-BB8B-C397A73628F1}">
      <dgm:prSet phldrT="[Text]"/>
      <dgm:spPr/>
      <dgm:t>
        <a:bodyPr/>
        <a:lstStyle/>
        <a:p>
          <a:r>
            <a:rPr lang="sv-SE"/>
            <a:t>Medborgarnas behov bedöms</a:t>
          </a:r>
        </a:p>
      </dgm:t>
    </dgm:pt>
    <dgm:pt modelId="{05AE5CA9-FDF7-47E8-8505-0F4884D00CA4}" type="parTrans" cxnId="{2C3403A5-09A6-4A0C-9A8F-19B9CFC1F5F2}">
      <dgm:prSet/>
      <dgm:spPr/>
      <dgm:t>
        <a:bodyPr/>
        <a:lstStyle/>
        <a:p>
          <a:endParaRPr lang="sv-SE"/>
        </a:p>
      </dgm:t>
    </dgm:pt>
    <dgm:pt modelId="{00B7877D-37BE-43F8-98D5-FFD735268B1F}" type="sibTrans" cxnId="{2C3403A5-09A6-4A0C-9A8F-19B9CFC1F5F2}">
      <dgm:prSet/>
      <dgm:spPr/>
      <dgm:t>
        <a:bodyPr/>
        <a:lstStyle/>
        <a:p>
          <a:endParaRPr lang="sv-SE"/>
        </a:p>
      </dgm:t>
    </dgm:pt>
    <dgm:pt modelId="{20B132CE-09C2-408D-B9D9-109DA5D75063}">
      <dgm:prSet phldrT="[Text]"/>
      <dgm:spPr/>
      <dgm:t>
        <a:bodyPr/>
        <a:lstStyle/>
        <a:p>
          <a:r>
            <a:rPr lang="sv-SE"/>
            <a:t>Politiska beslut om inriktning och resurser</a:t>
          </a:r>
        </a:p>
      </dgm:t>
    </dgm:pt>
    <dgm:pt modelId="{E69237DF-B4DE-4C29-BC9F-676CC78FD359}" type="parTrans" cxnId="{E232E289-A827-49A3-8238-E322BF714E30}">
      <dgm:prSet/>
      <dgm:spPr/>
      <dgm:t>
        <a:bodyPr/>
        <a:lstStyle/>
        <a:p>
          <a:endParaRPr lang="sv-SE"/>
        </a:p>
      </dgm:t>
    </dgm:pt>
    <dgm:pt modelId="{F28941E8-25B8-4256-8350-671CFC275BBD}" type="sibTrans" cxnId="{E232E289-A827-49A3-8238-E322BF714E30}">
      <dgm:prSet/>
      <dgm:spPr/>
      <dgm:t>
        <a:bodyPr/>
        <a:lstStyle/>
        <a:p>
          <a:endParaRPr lang="sv-SE"/>
        </a:p>
      </dgm:t>
    </dgm:pt>
    <dgm:pt modelId="{921B0CDE-ED32-4A40-BEC9-10E877BDDCA2}">
      <dgm:prSet phldrT="[Text]"/>
      <dgm:spPr/>
      <dgm:t>
        <a:bodyPr/>
        <a:lstStyle/>
        <a:p>
          <a:r>
            <a:rPr lang="sv-SE"/>
            <a:t>Genomförande med stöd av tjänstemannaorganisationen </a:t>
          </a:r>
          <a:br>
            <a:rPr lang="sv-SE"/>
          </a:br>
          <a:r>
            <a:rPr lang="sv-SE"/>
            <a:t>och i samspel med andra aktörer</a:t>
          </a:r>
        </a:p>
      </dgm:t>
    </dgm:pt>
    <dgm:pt modelId="{096612D2-63A9-4529-BA37-C4C01B7E089A}" type="parTrans" cxnId="{15DE74D5-97D8-4095-82BD-31CA19908FDD}">
      <dgm:prSet/>
      <dgm:spPr/>
      <dgm:t>
        <a:bodyPr/>
        <a:lstStyle/>
        <a:p>
          <a:endParaRPr lang="sv-SE"/>
        </a:p>
      </dgm:t>
    </dgm:pt>
    <dgm:pt modelId="{9778DCAE-1E0C-4DBC-A1B8-5414DE5F0DE3}" type="sibTrans" cxnId="{15DE74D5-97D8-4095-82BD-31CA19908FDD}">
      <dgm:prSet/>
      <dgm:spPr/>
      <dgm:t>
        <a:bodyPr/>
        <a:lstStyle/>
        <a:p>
          <a:endParaRPr lang="sv-SE"/>
        </a:p>
      </dgm:t>
    </dgm:pt>
    <dgm:pt modelId="{82E2935B-0CEA-45BB-98C4-D7A50EA9CA00}">
      <dgm:prSet/>
      <dgm:spPr/>
      <dgm:t>
        <a:bodyPr/>
        <a:lstStyle/>
        <a:p>
          <a:r>
            <a:rPr lang="sv-SE"/>
            <a:t>Uppföljning av effekter och värde för medborgarna, verksamhet, personal, ekonomi</a:t>
          </a:r>
        </a:p>
      </dgm:t>
    </dgm:pt>
    <dgm:pt modelId="{E8475F3D-C272-4471-999B-D7DABF5586F2}" type="parTrans" cxnId="{A57DD6AA-EB05-44A5-8D6F-5F6C2F67B4AE}">
      <dgm:prSet/>
      <dgm:spPr/>
      <dgm:t>
        <a:bodyPr/>
        <a:lstStyle/>
        <a:p>
          <a:endParaRPr lang="sv-SE"/>
        </a:p>
      </dgm:t>
    </dgm:pt>
    <dgm:pt modelId="{D20037F7-00F1-4C4D-9C91-347C62E37E01}" type="sibTrans" cxnId="{A57DD6AA-EB05-44A5-8D6F-5F6C2F67B4AE}">
      <dgm:prSet/>
      <dgm:spPr/>
      <dgm:t>
        <a:bodyPr/>
        <a:lstStyle/>
        <a:p>
          <a:endParaRPr lang="sv-SE"/>
        </a:p>
      </dgm:t>
    </dgm:pt>
    <dgm:pt modelId="{84A30674-4FE6-4ACA-A298-E5A02E2786A5}" type="pres">
      <dgm:prSet presAssocID="{D88E4F33-9126-4EF6-96F0-6DB1042FF8CE}" presName="linearFlow" presStyleCnt="0">
        <dgm:presLayoutVars>
          <dgm:resizeHandles val="exact"/>
        </dgm:presLayoutVars>
      </dgm:prSet>
      <dgm:spPr/>
    </dgm:pt>
    <dgm:pt modelId="{0F4FE482-2438-4D10-9C22-4DCEA9D9562E}" type="pres">
      <dgm:prSet presAssocID="{C6A0C4C9-8E4C-4103-BB8B-C397A73628F1}" presName="node" presStyleLbl="node1" presStyleIdx="0" presStyleCnt="4" custScaleX="191311" custLinFactNeighborX="-1124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8F377EC-4739-4FB3-912E-5F7F2A8DC936}" type="pres">
      <dgm:prSet presAssocID="{00B7877D-37BE-43F8-98D5-FFD735268B1F}" presName="sibTrans" presStyleLbl="sibTrans2D1" presStyleIdx="0" presStyleCnt="3"/>
      <dgm:spPr/>
      <dgm:t>
        <a:bodyPr/>
        <a:lstStyle/>
        <a:p>
          <a:endParaRPr lang="sv-SE"/>
        </a:p>
      </dgm:t>
    </dgm:pt>
    <dgm:pt modelId="{8BAC3CED-24AC-4DB9-9DC7-5F91CDFEE931}" type="pres">
      <dgm:prSet presAssocID="{00B7877D-37BE-43F8-98D5-FFD735268B1F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BD136B30-34C8-4881-825A-C4B1A8C476A1}" type="pres">
      <dgm:prSet presAssocID="{20B132CE-09C2-408D-B9D9-109DA5D75063}" presName="node" presStyleLbl="node1" presStyleIdx="1" presStyleCnt="4" custScaleX="191311" custLinFactNeighborX="-1124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FE5A29-B051-4E71-B503-820762DF2A50}" type="pres">
      <dgm:prSet presAssocID="{F28941E8-25B8-4256-8350-671CFC275BBD}" presName="sibTrans" presStyleLbl="sibTrans2D1" presStyleIdx="1" presStyleCnt="3"/>
      <dgm:spPr/>
      <dgm:t>
        <a:bodyPr/>
        <a:lstStyle/>
        <a:p>
          <a:endParaRPr lang="sv-SE"/>
        </a:p>
      </dgm:t>
    </dgm:pt>
    <dgm:pt modelId="{E63F704F-7E2E-49EA-93E5-B1EEE965CF75}" type="pres">
      <dgm:prSet presAssocID="{F28941E8-25B8-4256-8350-671CFC275BBD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5B71A240-E6EA-45E7-BF8F-E5F4E2C9EE64}" type="pres">
      <dgm:prSet presAssocID="{921B0CDE-ED32-4A40-BEC9-10E877BDDCA2}" presName="node" presStyleLbl="node1" presStyleIdx="2" presStyleCnt="4" custScaleX="191311" custLinFactNeighborX="-1124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A7DA7F-A1ED-4D61-B944-9CAAA970059C}" type="pres">
      <dgm:prSet presAssocID="{9778DCAE-1E0C-4DBC-A1B8-5414DE5F0DE3}" presName="sibTrans" presStyleLbl="sibTrans2D1" presStyleIdx="2" presStyleCnt="3"/>
      <dgm:spPr/>
      <dgm:t>
        <a:bodyPr/>
        <a:lstStyle/>
        <a:p>
          <a:endParaRPr lang="sv-SE"/>
        </a:p>
      </dgm:t>
    </dgm:pt>
    <dgm:pt modelId="{C7C8703D-774D-42A6-B645-C0F519BB265B}" type="pres">
      <dgm:prSet presAssocID="{9778DCAE-1E0C-4DBC-A1B8-5414DE5F0DE3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BB6C897C-2ED7-43C7-A45E-C11F135C1825}" type="pres">
      <dgm:prSet presAssocID="{82E2935B-0CEA-45BB-98C4-D7A50EA9CA00}" presName="node" presStyleLbl="node1" presStyleIdx="3" presStyleCnt="4" custScaleX="191311" custLinFactNeighborX="-1124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232E289-A827-49A3-8238-E322BF714E30}" srcId="{D88E4F33-9126-4EF6-96F0-6DB1042FF8CE}" destId="{20B132CE-09C2-408D-B9D9-109DA5D75063}" srcOrd="1" destOrd="0" parTransId="{E69237DF-B4DE-4C29-BC9F-676CC78FD359}" sibTransId="{F28941E8-25B8-4256-8350-671CFC275BBD}"/>
    <dgm:cxn modelId="{15DE74D5-97D8-4095-82BD-31CA19908FDD}" srcId="{D88E4F33-9126-4EF6-96F0-6DB1042FF8CE}" destId="{921B0CDE-ED32-4A40-BEC9-10E877BDDCA2}" srcOrd="2" destOrd="0" parTransId="{096612D2-63A9-4529-BA37-C4C01B7E089A}" sibTransId="{9778DCAE-1E0C-4DBC-A1B8-5414DE5F0DE3}"/>
    <dgm:cxn modelId="{836BB735-894E-427D-A640-2C7618A19F3E}" type="presOf" srcId="{C6A0C4C9-8E4C-4103-BB8B-C397A73628F1}" destId="{0F4FE482-2438-4D10-9C22-4DCEA9D9562E}" srcOrd="0" destOrd="0" presId="urn:microsoft.com/office/officeart/2005/8/layout/process2"/>
    <dgm:cxn modelId="{2C3403A5-09A6-4A0C-9A8F-19B9CFC1F5F2}" srcId="{D88E4F33-9126-4EF6-96F0-6DB1042FF8CE}" destId="{C6A0C4C9-8E4C-4103-BB8B-C397A73628F1}" srcOrd="0" destOrd="0" parTransId="{05AE5CA9-FDF7-47E8-8505-0F4884D00CA4}" sibTransId="{00B7877D-37BE-43F8-98D5-FFD735268B1F}"/>
    <dgm:cxn modelId="{3EBAF226-42FC-49A2-B979-E5AB4F0F1508}" type="presOf" srcId="{20B132CE-09C2-408D-B9D9-109DA5D75063}" destId="{BD136B30-34C8-4881-825A-C4B1A8C476A1}" srcOrd="0" destOrd="0" presId="urn:microsoft.com/office/officeart/2005/8/layout/process2"/>
    <dgm:cxn modelId="{9971AC65-CC88-4DA5-BCB0-43D7202B93E8}" type="presOf" srcId="{D88E4F33-9126-4EF6-96F0-6DB1042FF8CE}" destId="{84A30674-4FE6-4ACA-A298-E5A02E2786A5}" srcOrd="0" destOrd="0" presId="urn:microsoft.com/office/officeart/2005/8/layout/process2"/>
    <dgm:cxn modelId="{05A29D45-DEFF-40DE-927A-5925850B0A1B}" type="presOf" srcId="{921B0CDE-ED32-4A40-BEC9-10E877BDDCA2}" destId="{5B71A240-E6EA-45E7-BF8F-E5F4E2C9EE64}" srcOrd="0" destOrd="0" presId="urn:microsoft.com/office/officeart/2005/8/layout/process2"/>
    <dgm:cxn modelId="{73D04F88-048B-4824-8F6A-4A64D44C36B2}" type="presOf" srcId="{82E2935B-0CEA-45BB-98C4-D7A50EA9CA00}" destId="{BB6C897C-2ED7-43C7-A45E-C11F135C1825}" srcOrd="0" destOrd="0" presId="urn:microsoft.com/office/officeart/2005/8/layout/process2"/>
    <dgm:cxn modelId="{0E335A1A-D589-4E07-B9CA-66E241541FDC}" type="presOf" srcId="{9778DCAE-1E0C-4DBC-A1B8-5414DE5F0DE3}" destId="{C7C8703D-774D-42A6-B645-C0F519BB265B}" srcOrd="1" destOrd="0" presId="urn:microsoft.com/office/officeart/2005/8/layout/process2"/>
    <dgm:cxn modelId="{72017EA1-64C9-4BBD-8837-36094730E237}" type="presOf" srcId="{00B7877D-37BE-43F8-98D5-FFD735268B1F}" destId="{D8F377EC-4739-4FB3-912E-5F7F2A8DC936}" srcOrd="0" destOrd="0" presId="urn:microsoft.com/office/officeart/2005/8/layout/process2"/>
    <dgm:cxn modelId="{A95F6A68-3BCD-4786-AD7E-F50E701EACB8}" type="presOf" srcId="{00B7877D-37BE-43F8-98D5-FFD735268B1F}" destId="{8BAC3CED-24AC-4DB9-9DC7-5F91CDFEE931}" srcOrd="1" destOrd="0" presId="urn:microsoft.com/office/officeart/2005/8/layout/process2"/>
    <dgm:cxn modelId="{96E4DAA0-C36C-43BA-9193-033AD38BBCD9}" type="presOf" srcId="{F28941E8-25B8-4256-8350-671CFC275BBD}" destId="{20FE5A29-B051-4E71-B503-820762DF2A50}" srcOrd="0" destOrd="0" presId="urn:microsoft.com/office/officeart/2005/8/layout/process2"/>
    <dgm:cxn modelId="{7AA9E416-0685-4BC0-B9EC-888D3AD7BB19}" type="presOf" srcId="{9778DCAE-1E0C-4DBC-A1B8-5414DE5F0DE3}" destId="{37A7DA7F-A1ED-4D61-B944-9CAAA970059C}" srcOrd="0" destOrd="0" presId="urn:microsoft.com/office/officeart/2005/8/layout/process2"/>
    <dgm:cxn modelId="{A57DD6AA-EB05-44A5-8D6F-5F6C2F67B4AE}" srcId="{D88E4F33-9126-4EF6-96F0-6DB1042FF8CE}" destId="{82E2935B-0CEA-45BB-98C4-D7A50EA9CA00}" srcOrd="3" destOrd="0" parTransId="{E8475F3D-C272-4471-999B-D7DABF5586F2}" sibTransId="{D20037F7-00F1-4C4D-9C91-347C62E37E01}"/>
    <dgm:cxn modelId="{B489CD8B-1F50-4D89-A4AA-CE8D8A43794B}" type="presOf" srcId="{F28941E8-25B8-4256-8350-671CFC275BBD}" destId="{E63F704F-7E2E-49EA-93E5-B1EEE965CF75}" srcOrd="1" destOrd="0" presId="urn:microsoft.com/office/officeart/2005/8/layout/process2"/>
    <dgm:cxn modelId="{50DC0259-EF67-42AB-9183-B9ACA0CC181C}" type="presParOf" srcId="{84A30674-4FE6-4ACA-A298-E5A02E2786A5}" destId="{0F4FE482-2438-4D10-9C22-4DCEA9D9562E}" srcOrd="0" destOrd="0" presId="urn:microsoft.com/office/officeart/2005/8/layout/process2"/>
    <dgm:cxn modelId="{48825BF7-5CF1-48E8-9069-84C36D7ADEAF}" type="presParOf" srcId="{84A30674-4FE6-4ACA-A298-E5A02E2786A5}" destId="{D8F377EC-4739-4FB3-912E-5F7F2A8DC936}" srcOrd="1" destOrd="0" presId="urn:microsoft.com/office/officeart/2005/8/layout/process2"/>
    <dgm:cxn modelId="{81A11371-7CA5-4A22-96D1-24C846ACCB5A}" type="presParOf" srcId="{D8F377EC-4739-4FB3-912E-5F7F2A8DC936}" destId="{8BAC3CED-24AC-4DB9-9DC7-5F91CDFEE931}" srcOrd="0" destOrd="0" presId="urn:microsoft.com/office/officeart/2005/8/layout/process2"/>
    <dgm:cxn modelId="{AC9A14B0-EF2B-4069-B9B5-C14FDA6DB477}" type="presParOf" srcId="{84A30674-4FE6-4ACA-A298-E5A02E2786A5}" destId="{BD136B30-34C8-4881-825A-C4B1A8C476A1}" srcOrd="2" destOrd="0" presId="urn:microsoft.com/office/officeart/2005/8/layout/process2"/>
    <dgm:cxn modelId="{D8A0C2F4-03FB-48A1-A942-6D13E2734651}" type="presParOf" srcId="{84A30674-4FE6-4ACA-A298-E5A02E2786A5}" destId="{20FE5A29-B051-4E71-B503-820762DF2A50}" srcOrd="3" destOrd="0" presId="urn:microsoft.com/office/officeart/2005/8/layout/process2"/>
    <dgm:cxn modelId="{A6F0F0C0-5F81-42ED-B06C-0FB117DCFD47}" type="presParOf" srcId="{20FE5A29-B051-4E71-B503-820762DF2A50}" destId="{E63F704F-7E2E-49EA-93E5-B1EEE965CF75}" srcOrd="0" destOrd="0" presId="urn:microsoft.com/office/officeart/2005/8/layout/process2"/>
    <dgm:cxn modelId="{7F09FAD0-7C6F-4099-B18E-2B402FA771C7}" type="presParOf" srcId="{84A30674-4FE6-4ACA-A298-E5A02E2786A5}" destId="{5B71A240-E6EA-45E7-BF8F-E5F4E2C9EE64}" srcOrd="4" destOrd="0" presId="urn:microsoft.com/office/officeart/2005/8/layout/process2"/>
    <dgm:cxn modelId="{4F7C439D-A3A5-42B5-A4D6-726CAF05668C}" type="presParOf" srcId="{84A30674-4FE6-4ACA-A298-E5A02E2786A5}" destId="{37A7DA7F-A1ED-4D61-B944-9CAAA970059C}" srcOrd="5" destOrd="0" presId="urn:microsoft.com/office/officeart/2005/8/layout/process2"/>
    <dgm:cxn modelId="{A36A1E3A-5EEB-4065-BFCC-ECBA49B10920}" type="presParOf" srcId="{37A7DA7F-A1ED-4D61-B944-9CAAA970059C}" destId="{C7C8703D-774D-42A6-B645-C0F519BB265B}" srcOrd="0" destOrd="0" presId="urn:microsoft.com/office/officeart/2005/8/layout/process2"/>
    <dgm:cxn modelId="{384A2551-C393-4935-B955-83339FD2F900}" type="presParOf" srcId="{84A30674-4FE6-4ACA-A298-E5A02E2786A5}" destId="{BB6C897C-2ED7-43C7-A45E-C11F135C182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DB83A-5D85-439A-8AB3-91F0FD1871B9}">
      <dsp:nvSpPr>
        <dsp:cNvPr id="0" name=""/>
        <dsp:cNvSpPr/>
      </dsp:nvSpPr>
      <dsp:spPr>
        <a:xfrm rot="5400000">
          <a:off x="-102710" y="106576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1992</a:t>
          </a:r>
          <a:endParaRPr lang="sv-SE" sz="700" kern="1200" dirty="0"/>
        </a:p>
      </dsp:txBody>
      <dsp:txXfrm rot="-5400000">
        <a:off x="0" y="243523"/>
        <a:ext cx="479314" cy="205420"/>
      </dsp:txXfrm>
    </dsp:sp>
    <dsp:sp modelId="{9D92C5FC-A8E0-4897-81CD-EF2F37AC0082}">
      <dsp:nvSpPr>
        <dsp:cNvPr id="0" name=""/>
        <dsp:cNvSpPr/>
      </dsp:nvSpPr>
      <dsp:spPr>
        <a:xfrm rot="5400000">
          <a:off x="4589118" y="-4105937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Den statliga Västsverigeutredningen föreslår ett nytt län i Västsverige bestående av Göteborgs och Bohus län, Älvsborgs län, Skaraborgs län och Hallands län. </a:t>
          </a:r>
          <a:endParaRPr lang="sv-SE" sz="1100" kern="1200" dirty="0"/>
        </a:p>
      </dsp:txBody>
      <dsp:txXfrm rot="-5400000">
        <a:off x="479315" y="25593"/>
        <a:ext cx="8642958" cy="401623"/>
      </dsp:txXfrm>
    </dsp:sp>
    <dsp:sp modelId="{CDCF09DA-B5BD-42DD-AE3F-17D47C30A9DB}">
      <dsp:nvSpPr>
        <dsp:cNvPr id="0" name=""/>
        <dsp:cNvSpPr/>
      </dsp:nvSpPr>
      <dsp:spPr>
        <a:xfrm rot="5400000">
          <a:off x="-102710" y="717492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1996</a:t>
          </a:r>
          <a:endParaRPr lang="sv-SE" sz="700" kern="1200" dirty="0"/>
        </a:p>
      </dsp:txBody>
      <dsp:txXfrm rot="-5400000">
        <a:off x="0" y="854439"/>
        <a:ext cx="479314" cy="205420"/>
      </dsp:txXfrm>
    </dsp:sp>
    <dsp:sp modelId="{2AC2F27C-A77B-48DE-8068-023A10E4A68D}">
      <dsp:nvSpPr>
        <dsp:cNvPr id="0" name=""/>
        <dsp:cNvSpPr/>
      </dsp:nvSpPr>
      <dsp:spPr>
        <a:xfrm rot="5400000">
          <a:off x="4589118" y="-3495022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Företrädare för fem riksdagspartier i Västsverige, S, C, Fp, V och Kd gör en framställan till regeringen om att få genomföra en försöksverksamhet där det regionala utvecklingsansvaret överförs till regionfullmäktige för Västra Götaland.</a:t>
          </a:r>
          <a:endParaRPr lang="sv-SE" sz="1100" kern="1200" dirty="0"/>
        </a:p>
      </dsp:txBody>
      <dsp:txXfrm rot="-5400000">
        <a:off x="479315" y="636508"/>
        <a:ext cx="8642958" cy="401623"/>
      </dsp:txXfrm>
    </dsp:sp>
    <dsp:sp modelId="{33893C86-551B-4733-88C7-835DE2015420}">
      <dsp:nvSpPr>
        <dsp:cNvPr id="0" name=""/>
        <dsp:cNvSpPr/>
      </dsp:nvSpPr>
      <dsp:spPr>
        <a:xfrm rot="5400000">
          <a:off x="-102710" y="1328407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November 1996</a:t>
          </a:r>
          <a:endParaRPr lang="sv-SE" sz="700" kern="1200" dirty="0"/>
        </a:p>
      </dsp:txBody>
      <dsp:txXfrm rot="-5400000">
        <a:off x="0" y="1465354"/>
        <a:ext cx="479314" cy="205420"/>
      </dsp:txXfrm>
    </dsp:sp>
    <dsp:sp modelId="{EF5CF05C-2B01-4241-BF36-E465D488C9E7}">
      <dsp:nvSpPr>
        <dsp:cNvPr id="0" name=""/>
        <dsp:cNvSpPr/>
      </dsp:nvSpPr>
      <dsp:spPr>
        <a:xfrm rot="5400000">
          <a:off x="4589118" y="-2884106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Väststyrelsen bildas, med uppgift att förbereda bildandet av Västra Götalandsregionen och regionfullmäktige. </a:t>
          </a:r>
          <a:endParaRPr lang="sv-S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Väststyrelsen består av 27 politiker från de politiska partierna i de tre landstingen, Göteborgs kommun samt kommunförbunden i de tre länen.</a:t>
          </a:r>
          <a:endParaRPr lang="sv-SE" sz="1100" kern="1200" dirty="0"/>
        </a:p>
      </dsp:txBody>
      <dsp:txXfrm rot="-5400000">
        <a:off x="479315" y="1247424"/>
        <a:ext cx="8642958" cy="401623"/>
      </dsp:txXfrm>
    </dsp:sp>
    <dsp:sp modelId="{A55C2623-6EFF-421B-9C1D-22C84F708970}">
      <dsp:nvSpPr>
        <dsp:cNvPr id="0" name=""/>
        <dsp:cNvSpPr/>
      </dsp:nvSpPr>
      <dsp:spPr>
        <a:xfrm rot="5400000">
          <a:off x="-102710" y="1939322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Februari 1997</a:t>
          </a:r>
          <a:endParaRPr lang="sv-SE" sz="700" kern="1200" dirty="0"/>
        </a:p>
      </dsp:txBody>
      <dsp:txXfrm rot="-5400000">
        <a:off x="0" y="2076269"/>
        <a:ext cx="479314" cy="205420"/>
      </dsp:txXfrm>
    </dsp:sp>
    <dsp:sp modelId="{B99CCDC2-F934-49CD-B8D7-D0F5BCB34214}">
      <dsp:nvSpPr>
        <dsp:cNvPr id="0" name=""/>
        <dsp:cNvSpPr/>
      </dsp:nvSpPr>
      <dsp:spPr>
        <a:xfrm rot="5400000">
          <a:off x="4589118" y="-2273191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Habo och </a:t>
          </a:r>
          <a:r>
            <a:rPr lang="sv-SE" sz="1100" kern="1200" dirty="0" err="1" smtClean="0"/>
            <a:t>Mulljsö</a:t>
          </a:r>
          <a:r>
            <a:rPr lang="sv-SE" sz="1100" kern="1200" dirty="0" smtClean="0"/>
            <a:t> folkomröstar och bestämmer sig för att tillhöra Jönköpings län</a:t>
          </a:r>
          <a:endParaRPr lang="sv-SE" sz="1100" kern="1200" dirty="0"/>
        </a:p>
      </dsp:txBody>
      <dsp:txXfrm rot="-5400000">
        <a:off x="479315" y="1858339"/>
        <a:ext cx="8642958" cy="401623"/>
      </dsp:txXfrm>
    </dsp:sp>
    <dsp:sp modelId="{F2E4A7B5-C234-427E-B496-D6CCD81AAB84}">
      <dsp:nvSpPr>
        <dsp:cNvPr id="0" name=""/>
        <dsp:cNvSpPr/>
      </dsp:nvSpPr>
      <dsp:spPr>
        <a:xfrm rot="5400000">
          <a:off x="-102710" y="2550238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Våren </a:t>
          </a:r>
          <a:br>
            <a:rPr lang="sv-SE" sz="700" kern="1200" dirty="0" smtClean="0"/>
          </a:br>
          <a:r>
            <a:rPr lang="sv-SE" sz="700" kern="1200" dirty="0" smtClean="0"/>
            <a:t>1997</a:t>
          </a:r>
          <a:endParaRPr lang="sv-SE" sz="700" kern="1200" dirty="0"/>
        </a:p>
      </dsp:txBody>
      <dsp:txXfrm rot="-5400000">
        <a:off x="0" y="2687185"/>
        <a:ext cx="479314" cy="205420"/>
      </dsp:txXfrm>
    </dsp:sp>
    <dsp:sp modelId="{E722B5BB-DCE0-4B74-A187-60DDD6AE82F3}">
      <dsp:nvSpPr>
        <dsp:cNvPr id="0" name=""/>
        <dsp:cNvSpPr/>
      </dsp:nvSpPr>
      <dsp:spPr>
        <a:xfrm rot="5400000">
          <a:off x="4589118" y="-1662276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Regeringen lägger fram propositionen "Ändrad länsindelning och försöksverksamhet i Västsverige". Riksdagen beslutar om bildandet av Västra Götalands län utom kommunerna Habo och Mullsjö, samt att  på försök flytta det regionala utvecklingsuppdraget från länsstyrelsen till det regionala självstyret.</a:t>
          </a:r>
          <a:endParaRPr lang="sv-SE" sz="1100" kern="1200" dirty="0"/>
        </a:p>
      </dsp:txBody>
      <dsp:txXfrm rot="-5400000">
        <a:off x="479315" y="2469254"/>
        <a:ext cx="8642958" cy="401623"/>
      </dsp:txXfrm>
    </dsp:sp>
    <dsp:sp modelId="{C6532A06-BB2B-4F9A-B684-C6956B6D1E3F}">
      <dsp:nvSpPr>
        <dsp:cNvPr id="0" name=""/>
        <dsp:cNvSpPr/>
      </dsp:nvSpPr>
      <dsp:spPr>
        <a:xfrm rot="5400000">
          <a:off x="-102710" y="3161153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1 januari 1998</a:t>
          </a:r>
          <a:endParaRPr lang="sv-SE" sz="700" kern="1200" dirty="0"/>
        </a:p>
      </dsp:txBody>
      <dsp:txXfrm rot="-5400000">
        <a:off x="0" y="3298100"/>
        <a:ext cx="479314" cy="205420"/>
      </dsp:txXfrm>
    </dsp:sp>
    <dsp:sp modelId="{4B9F3895-84A4-491A-B34E-B708DCB0C27F}">
      <dsp:nvSpPr>
        <dsp:cNvPr id="0" name=""/>
        <dsp:cNvSpPr/>
      </dsp:nvSpPr>
      <dsp:spPr>
        <a:xfrm rot="5400000">
          <a:off x="4589118" y="-1051360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Västra Götalands län bildas</a:t>
          </a:r>
          <a:endParaRPr lang="sv-SE" sz="1100" kern="1200" dirty="0"/>
        </a:p>
      </dsp:txBody>
      <dsp:txXfrm rot="-5400000">
        <a:off x="479315" y="3080170"/>
        <a:ext cx="8642958" cy="401623"/>
      </dsp:txXfrm>
    </dsp:sp>
    <dsp:sp modelId="{9604EFE4-4178-4A5D-A435-C002F3DD6A00}">
      <dsp:nvSpPr>
        <dsp:cNvPr id="0" name=""/>
        <dsp:cNvSpPr/>
      </dsp:nvSpPr>
      <dsp:spPr>
        <a:xfrm rot="5400000">
          <a:off x="-102710" y="3772068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September 1998</a:t>
          </a:r>
          <a:endParaRPr lang="sv-SE" sz="700" kern="1200" dirty="0"/>
        </a:p>
      </dsp:txBody>
      <dsp:txXfrm rot="-5400000">
        <a:off x="0" y="3909015"/>
        <a:ext cx="479314" cy="205420"/>
      </dsp:txXfrm>
    </dsp:sp>
    <dsp:sp modelId="{80A69268-B757-48C3-8C2D-EA5B1988A16C}">
      <dsp:nvSpPr>
        <dsp:cNvPr id="0" name=""/>
        <dsp:cNvSpPr/>
      </dsp:nvSpPr>
      <dsp:spPr>
        <a:xfrm rot="5400000">
          <a:off x="4589118" y="-440445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Första valet till regionfullmäktige i Västra Götaland</a:t>
          </a:r>
          <a:endParaRPr lang="sv-SE" sz="1100" kern="1200" dirty="0"/>
        </a:p>
      </dsp:txBody>
      <dsp:txXfrm rot="-5400000">
        <a:off x="479315" y="3691085"/>
        <a:ext cx="8642958" cy="401623"/>
      </dsp:txXfrm>
    </dsp:sp>
    <dsp:sp modelId="{4ADC46DF-E76A-4229-824B-3EE7A6751F88}">
      <dsp:nvSpPr>
        <dsp:cNvPr id="0" name=""/>
        <dsp:cNvSpPr/>
      </dsp:nvSpPr>
      <dsp:spPr>
        <a:xfrm rot="5400000">
          <a:off x="-102710" y="4382984"/>
          <a:ext cx="684734" cy="4793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1 januari 1999</a:t>
          </a:r>
          <a:endParaRPr lang="sv-SE" sz="700" kern="1200" dirty="0"/>
        </a:p>
      </dsp:txBody>
      <dsp:txXfrm rot="-5400000">
        <a:off x="0" y="4519931"/>
        <a:ext cx="479314" cy="205420"/>
      </dsp:txXfrm>
    </dsp:sp>
    <dsp:sp modelId="{1467B16C-3CF2-46DC-B71A-13BF017B608F}">
      <dsp:nvSpPr>
        <dsp:cNvPr id="0" name=""/>
        <dsp:cNvSpPr/>
      </dsp:nvSpPr>
      <dsp:spPr>
        <a:xfrm rot="5400000">
          <a:off x="4589118" y="170469"/>
          <a:ext cx="445077" cy="866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/>
            <a:t>Västra Götalands läns landsting bildas – Västra Götalandsregionen</a:t>
          </a:r>
          <a:endParaRPr lang="sv-SE" sz="1100" kern="1200" dirty="0"/>
        </a:p>
      </dsp:txBody>
      <dsp:txXfrm rot="-5400000">
        <a:off x="479315" y="4302000"/>
        <a:ext cx="8642958" cy="401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FE482-2438-4D10-9C22-4DCEA9D9562E}">
      <dsp:nvSpPr>
        <dsp:cNvPr id="0" name=""/>
        <dsp:cNvSpPr/>
      </dsp:nvSpPr>
      <dsp:spPr>
        <a:xfrm>
          <a:off x="952903" y="1125"/>
          <a:ext cx="3204005" cy="41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/>
            <a:t>Medborgarnas behov bedöms</a:t>
          </a:r>
        </a:p>
      </dsp:txBody>
      <dsp:txXfrm>
        <a:off x="965166" y="13388"/>
        <a:ext cx="3179479" cy="394164"/>
      </dsp:txXfrm>
    </dsp:sp>
    <dsp:sp modelId="{D8F377EC-4739-4FB3-912E-5F7F2A8DC936}">
      <dsp:nvSpPr>
        <dsp:cNvPr id="0" name=""/>
        <dsp:cNvSpPr/>
      </dsp:nvSpPr>
      <dsp:spPr>
        <a:xfrm rot="5400000">
          <a:off x="2476401" y="430283"/>
          <a:ext cx="157009" cy="18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700" kern="1200"/>
        </a:p>
      </dsp:txBody>
      <dsp:txXfrm rot="-5400000">
        <a:off x="2498383" y="445984"/>
        <a:ext cx="113046" cy="109906"/>
      </dsp:txXfrm>
    </dsp:sp>
    <dsp:sp modelId="{BD136B30-34C8-4881-825A-C4B1A8C476A1}">
      <dsp:nvSpPr>
        <dsp:cNvPr id="0" name=""/>
        <dsp:cNvSpPr/>
      </dsp:nvSpPr>
      <dsp:spPr>
        <a:xfrm>
          <a:off x="952903" y="629161"/>
          <a:ext cx="3204005" cy="41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/>
            <a:t>Politiska beslut om inriktning och resurser</a:t>
          </a:r>
        </a:p>
      </dsp:txBody>
      <dsp:txXfrm>
        <a:off x="965166" y="641424"/>
        <a:ext cx="3179479" cy="394164"/>
      </dsp:txXfrm>
    </dsp:sp>
    <dsp:sp modelId="{20FE5A29-B051-4E71-B503-820762DF2A50}">
      <dsp:nvSpPr>
        <dsp:cNvPr id="0" name=""/>
        <dsp:cNvSpPr/>
      </dsp:nvSpPr>
      <dsp:spPr>
        <a:xfrm rot="5400000">
          <a:off x="2476401" y="1058319"/>
          <a:ext cx="157009" cy="18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700" kern="1200"/>
        </a:p>
      </dsp:txBody>
      <dsp:txXfrm rot="-5400000">
        <a:off x="2498383" y="1074020"/>
        <a:ext cx="113046" cy="109906"/>
      </dsp:txXfrm>
    </dsp:sp>
    <dsp:sp modelId="{5B71A240-E6EA-45E7-BF8F-E5F4E2C9EE64}">
      <dsp:nvSpPr>
        <dsp:cNvPr id="0" name=""/>
        <dsp:cNvSpPr/>
      </dsp:nvSpPr>
      <dsp:spPr>
        <a:xfrm>
          <a:off x="952903" y="1257197"/>
          <a:ext cx="3204005" cy="41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/>
            <a:t>Genomförande med stöd av tjänstemannaorganisationen </a:t>
          </a:r>
          <a:br>
            <a:rPr lang="sv-SE" sz="900" kern="1200"/>
          </a:br>
          <a:r>
            <a:rPr lang="sv-SE" sz="900" kern="1200"/>
            <a:t>och i samspel med andra aktörer</a:t>
          </a:r>
        </a:p>
      </dsp:txBody>
      <dsp:txXfrm>
        <a:off x="965166" y="1269460"/>
        <a:ext cx="3179479" cy="394164"/>
      </dsp:txXfrm>
    </dsp:sp>
    <dsp:sp modelId="{37A7DA7F-A1ED-4D61-B944-9CAAA970059C}">
      <dsp:nvSpPr>
        <dsp:cNvPr id="0" name=""/>
        <dsp:cNvSpPr/>
      </dsp:nvSpPr>
      <dsp:spPr>
        <a:xfrm rot="5400000">
          <a:off x="2476401" y="1686355"/>
          <a:ext cx="157009" cy="18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700" kern="1200"/>
        </a:p>
      </dsp:txBody>
      <dsp:txXfrm rot="-5400000">
        <a:off x="2498383" y="1702056"/>
        <a:ext cx="113046" cy="109906"/>
      </dsp:txXfrm>
    </dsp:sp>
    <dsp:sp modelId="{BB6C897C-2ED7-43C7-A45E-C11F135C1825}">
      <dsp:nvSpPr>
        <dsp:cNvPr id="0" name=""/>
        <dsp:cNvSpPr/>
      </dsp:nvSpPr>
      <dsp:spPr>
        <a:xfrm>
          <a:off x="952903" y="1885233"/>
          <a:ext cx="3204005" cy="41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/>
            <a:t>Uppföljning av effekter och värde för medborgarna, verksamhet, personal, ekonomi</a:t>
          </a:r>
        </a:p>
      </dsp:txBody>
      <dsp:txXfrm>
        <a:off x="965166" y="1897496"/>
        <a:ext cx="3179479" cy="39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22FF-2C33-4CB6-A3A8-76C6B33BE064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22FF-2C33-4CB6-A3A8-76C6B33BE064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9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22FF-2C33-4CB6-A3A8-76C6B33BE064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13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1_green.png" TargetMode="External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4_green.png" TargetMode="External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5_green.png" TargetMode="External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6058425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65701"/>
            <a:ext cx="9141316" cy="1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 smtClean="0"/>
              <a:t>Välj vit eller svart text för kontrast</a:t>
            </a:r>
            <a:endParaRPr lang="sv-SE" dirty="0"/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13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144919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79296" cy="55522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188250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799" y="720000"/>
            <a:ext cx="4277335" cy="1036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799" y="1800000"/>
            <a:ext cx="4277335" cy="27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17" Type="http://schemas.openxmlformats.org/officeDocument/2006/relationships/image" Target="../media/image2.png"/><Relationship Id="rId18" Type="http://schemas.openxmlformats.org/officeDocument/2006/relationships/image" Target="file://localhost/Volumes/Centralen/HD1/Vastra%20Gotalandsregionen/VGR%2015-2735%20Utveckling%20grafisk%20profil/Mallar%202015/Dekorer%20till%20Wordfiler/Dekor_powerpoint/Green/Bullet_green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17780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>
          <a:tab pos="7159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#_ftnref1"/><Relationship Id="rId3" Type="http://schemas.openxmlformats.org/officeDocument/2006/relationships/hyperlink" Target="#_ftnref2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Så gjorde vi! </a:t>
            </a:r>
            <a:br>
              <a:rPr lang="sv-SE" dirty="0" smtClean="0"/>
            </a:br>
            <a:r>
              <a:rPr lang="sv-SE" dirty="0" smtClean="0"/>
              <a:t>Erfarenheter av att bilda en stor region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Väststyrelsens mål för Västra Götalandsregionen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Ökad </a:t>
            </a:r>
            <a:r>
              <a:rPr lang="sv-SE" b="1" dirty="0"/>
              <a:t>demokrati: </a:t>
            </a:r>
            <a:r>
              <a:rPr lang="sv-SE" dirty="0"/>
              <a:t>Mer ansvar förs över från staten till den kommunala självstyrelsenivån, det vill säga region och kommuner. Medborgarna medverkar genom direkta val till att besluten fattas på lägsta möjliga nivå.</a:t>
            </a:r>
          </a:p>
          <a:p>
            <a:r>
              <a:rPr lang="sv-SE" b="1" dirty="0"/>
              <a:t>Förbättrad effektivitet: </a:t>
            </a:r>
            <a:r>
              <a:rPr lang="sv-SE" dirty="0"/>
              <a:t>Resurserna samordnas för att ge medborgarna bättre service.</a:t>
            </a:r>
          </a:p>
          <a:p>
            <a:r>
              <a:rPr lang="sv-SE" b="1" dirty="0"/>
              <a:t>Ökad konkurrenskraft: </a:t>
            </a:r>
            <a:r>
              <a:rPr lang="sv-SE" dirty="0"/>
              <a:t>Krafterna samlas för att Västra Götaland ska utvecklas till en dynamisk och konkurrenskraftig region, nationellt och internationellt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4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process driven av partierna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Sammanläggningsdelegerade</a:t>
            </a:r>
          </a:p>
          <a:p>
            <a:pPr lvl="1"/>
            <a:r>
              <a:rPr lang="sv-SE" dirty="0" smtClean="0"/>
              <a:t>Tog över Väststyrelsens ansvar att fullfölja regionbildningen (1997:222)</a:t>
            </a:r>
          </a:p>
          <a:p>
            <a:pPr lvl="1"/>
            <a:r>
              <a:rPr lang="sv-SE" dirty="0" smtClean="0"/>
              <a:t>103 ordinarie och 103 ersättare</a:t>
            </a:r>
          </a:p>
          <a:p>
            <a:pPr lvl="1"/>
            <a:r>
              <a:rPr lang="sv-SE" dirty="0" smtClean="0"/>
              <a:t>I princip ett fullmäktige innan regionbildandet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44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process driven av partierna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Kommunalförbundet Västra Götaland</a:t>
            </a:r>
          </a:p>
          <a:p>
            <a:pPr lvl="1"/>
            <a:r>
              <a:rPr lang="sv-SE" dirty="0" smtClean="0"/>
              <a:t>103 ledamöter</a:t>
            </a:r>
          </a:p>
          <a:p>
            <a:pPr lvl="1"/>
            <a:r>
              <a:rPr lang="sv-SE" dirty="0" smtClean="0"/>
              <a:t>Valfriheten ställde krav på ökad samverkan</a:t>
            </a:r>
          </a:p>
          <a:p>
            <a:pPr lvl="1"/>
            <a:r>
              <a:rPr lang="sv-SE" dirty="0" smtClean="0"/>
              <a:t>Tydligt </a:t>
            </a:r>
            <a:r>
              <a:rPr lang="sv-SE" dirty="0"/>
              <a:t>mandat att besluta om både frågor som direkt har bäring på patientströmmarna och frågor kring övrig utveckling och samverkan. 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982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 Västra Götaland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Viktigt att skapa en gemensam målbild/vision</a:t>
            </a:r>
          </a:p>
          <a:p>
            <a:r>
              <a:rPr lang="sv-SE" dirty="0" smtClean="0"/>
              <a:t>Näringsliv, kommun , landsting m.fl.</a:t>
            </a:r>
          </a:p>
          <a:p>
            <a:r>
              <a:rPr lang="sv-SE" dirty="0" smtClean="0"/>
              <a:t>Exkluderade sjukvård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97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Politisk organisation och styrmodell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Befolkningsföreträdare</a:t>
            </a:r>
          </a:p>
          <a:p>
            <a:r>
              <a:rPr lang="sv-SE" dirty="0"/>
              <a:t>Det regionala utvecklingsområdet ”skulle organiseras på ett otraditionellt sätt för att finna de för medborgarna bästa lösningarna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149 ledamöter  1/10000</a:t>
            </a:r>
          </a:p>
          <a:p>
            <a:r>
              <a:rPr lang="sv-SE" dirty="0" smtClean="0"/>
              <a:t>Beställar</a:t>
            </a:r>
            <a:r>
              <a:rPr lang="sv-SE" dirty="0"/>
              <a:t>-</a:t>
            </a:r>
            <a:r>
              <a:rPr lang="sv-SE" dirty="0" smtClean="0"/>
              <a:t>/utförarorganisation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49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Antal ledamöter i de tidigare landstingsfullmäktige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48552"/>
              </p:ext>
            </p:extLst>
          </p:nvPr>
        </p:nvGraphicFramePr>
        <p:xfrm>
          <a:off x="532800" y="2007924"/>
          <a:ext cx="4462188" cy="1800000"/>
        </p:xfrm>
        <a:graphic>
          <a:graphicData uri="http://schemas.openxmlformats.org/drawingml/2006/table">
            <a:tbl>
              <a:tblPr firstRow="1" lastRow="1">
                <a:tableStyleId>{21E4AEA4-8DFA-4A89-87EB-49C32662AFE0}</a:tableStyleId>
              </a:tblPr>
              <a:tblGrid>
                <a:gridCol w="2397012"/>
                <a:gridCol w="2065176"/>
              </a:tblGrid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Antal ledamöter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Älvsborgs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Bohuslandstinget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Skaraborgs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Totalt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8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65" y="0"/>
            <a:ext cx="8513269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Förvaltningsorganisation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Regional utveckling – överföring av personal från länsstyrelsen</a:t>
            </a:r>
          </a:p>
          <a:p>
            <a:r>
              <a:rPr lang="sv-SE" dirty="0" smtClean="0"/>
              <a:t>Anställningstrygghet</a:t>
            </a:r>
          </a:p>
          <a:p>
            <a:r>
              <a:rPr lang="sv-SE" dirty="0" smtClean="0"/>
              <a:t>Organisationen bygger på:</a:t>
            </a:r>
          </a:p>
          <a:p>
            <a:pPr lvl="1"/>
            <a:r>
              <a:rPr lang="sv-SE" dirty="0"/>
              <a:t>Visionen om ”Det Goda Livet”</a:t>
            </a:r>
          </a:p>
          <a:p>
            <a:pPr lvl="1"/>
            <a:r>
              <a:rPr lang="sv-SE" dirty="0"/>
              <a:t>Synsättet att det är medborgarnas behov som är avgörande för politiska beslut och stöd, med hänsyn taget till helhetsperspektivet</a:t>
            </a:r>
          </a:p>
          <a:p>
            <a:pPr lvl="1"/>
            <a:r>
              <a:rPr lang="sv-SE" dirty="0"/>
              <a:t>Att det regionala utvecklingsområdet organiseras på ett otraditionellt sätt för att finna de för medborgarna bästa lösningarna</a:t>
            </a:r>
          </a:p>
          <a:p>
            <a:pPr lvl="1"/>
            <a:r>
              <a:rPr lang="sv-SE" dirty="0"/>
              <a:t>Att arbetet i regionen sker i sampel mellan aktörerna</a:t>
            </a:r>
            <a:r>
              <a:rPr lang="sv-SE" dirty="0" smtClean="0"/>
              <a:t>.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959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Beskrivning av regionens tänkta arbetssätt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0674986"/>
              </p:ext>
            </p:extLst>
          </p:nvPr>
        </p:nvGraphicFramePr>
        <p:xfrm>
          <a:off x="1709854" y="1756800"/>
          <a:ext cx="5486400" cy="23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78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Förslag till tjänstemannaorganisation för Västra </a:t>
            </a:r>
            <a:r>
              <a:rPr lang="sv-SE" dirty="0" smtClean="0"/>
              <a:t>Götalandsregionen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533400" y="1859851"/>
          <a:ext cx="8077200" cy="2434437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3975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En sammanhållen administrativ organisation</a:t>
                      </a:r>
                      <a:endParaRPr lang="sv-SE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som stöd för regional utveckling, tillväxt och välfärd</a:t>
                      </a:r>
                      <a:endParaRPr lang="sv-SE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sv-SE" sz="10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Regional utveckling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Näringsliv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Kommunikationer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Turism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Högre utbildning och forskning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Internationella frågor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Miljö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Kultur</a:t>
                      </a:r>
                      <a:endParaRPr lang="sv-SE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Regionstyrelsen - övergripande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Utvecklingsfrågor/</a:t>
                      </a:r>
                      <a:br>
                        <a:rPr lang="sv-SE" sz="900">
                          <a:effectLst/>
                        </a:rPr>
                      </a:br>
                      <a:r>
                        <a:rPr lang="sv-SE" sz="900">
                          <a:effectLst/>
                        </a:rPr>
                        <a:t>omvärld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Ekonomi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Personal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Information/media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IT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Kansliverksamhet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Juridik</a:t>
                      </a:r>
                      <a:endParaRPr lang="sv-SE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Hälso- och sjukvård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Folkhälsofrågor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EPV (Etik-, prioriterings- och vårdgarantifrågor)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Epidemiologi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Analys, utvärdering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Avtal/beställning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FoU och kvalitet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Smittskydd</a:t>
                      </a:r>
                      <a:endParaRPr lang="sv-SE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900">
                          <a:effectLst/>
                        </a:rPr>
                        <a:t>Beredskap och katastrof </a:t>
                      </a:r>
                      <a:endParaRPr lang="sv-SE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Administrativ och lokal service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5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31640" y="0"/>
            <a:ext cx="6718042" cy="4968488"/>
          </a:xfrm>
        </p:spPr>
        <p:txBody>
          <a:bodyPr anchor="ctr"/>
          <a:lstStyle/>
          <a:p>
            <a:r>
              <a:rPr lang="sv-SE" i="1" dirty="0" smtClean="0"/>
              <a:t>Det </a:t>
            </a:r>
            <a:r>
              <a:rPr lang="sv-SE" i="1" dirty="0"/>
              <a:t>är kanske bra att vi inte haft tre år på oss, då hade vi hunnit prata mycket </a:t>
            </a:r>
            <a:r>
              <a:rPr lang="sv-SE" i="1" dirty="0" smtClean="0"/>
              <a:t>bekymmer</a:t>
            </a:r>
            <a:r>
              <a:rPr lang="sv-SE" i="1" dirty="0"/>
              <a:t>. Nu när vi hade ett år har vi istället fått koncentrera oss på att vara </a:t>
            </a:r>
            <a:r>
              <a:rPr lang="sv-SE" i="1" dirty="0" smtClean="0"/>
              <a:t>konstruktiva</a:t>
            </a:r>
            <a:r>
              <a:rPr lang="sv-SE" i="1" dirty="0"/>
              <a:t>.</a:t>
            </a:r>
          </a:p>
          <a:p>
            <a:pPr algn="r"/>
            <a:endParaRPr lang="sv-SE" dirty="0" smtClean="0"/>
          </a:p>
          <a:p>
            <a:pPr algn="r"/>
            <a:r>
              <a:rPr lang="sv-SE" dirty="0" smtClean="0"/>
              <a:t>Göran </a:t>
            </a:r>
            <a:r>
              <a:rPr lang="sv-SE" dirty="0"/>
              <a:t>Johansson, december </a:t>
            </a:r>
            <a:r>
              <a:rPr lang="sv-SE" dirty="0" smtClean="0"/>
              <a:t>1997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56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Inomregional balans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709854" y="2110085"/>
            <a:ext cx="51481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i="1" dirty="0"/>
              <a:t>”Om det nya länets ska få uppslutning och engagemang är det viktigt att maktcentra byggs på flera håll i länet. Om det mesta lokaliseras till Göteborg blir det inget nytt län.”</a:t>
            </a:r>
          </a:p>
          <a:p>
            <a:endParaRPr lang="sv-SE" dirty="0" smtClean="0"/>
          </a:p>
          <a:p>
            <a:pPr algn="r"/>
            <a:r>
              <a:rPr lang="sv-SE" dirty="0"/>
              <a:t>	</a:t>
            </a:r>
            <a:r>
              <a:rPr lang="sv-SE" dirty="0" smtClean="0"/>
              <a:t>			Björklund</a:t>
            </a:r>
            <a:r>
              <a:rPr lang="sv-SE" dirty="0"/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182786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Inomregional balans</a:t>
            </a:r>
            <a:endParaRPr lang="sv-SE" dirty="0"/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088538"/>
              </p:ext>
            </p:extLst>
          </p:nvPr>
        </p:nvGraphicFramePr>
        <p:xfrm>
          <a:off x="4879547" y="311789"/>
          <a:ext cx="4032162" cy="434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758"/>
                <a:gridCol w="1344202"/>
                <a:gridCol w="1344202"/>
              </a:tblGrid>
              <a:tr h="131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 dirty="0">
                          <a:effectLst/>
                        </a:rPr>
                        <a:t> </a:t>
                      </a:r>
                      <a:endParaRPr lang="sv-SE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Staten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Regionen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658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Göteborg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Residensstad 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Länspolismästare 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Kronofogdemyndighetens ledningsfunktion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Länsrätt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Regionutvecklingsnämnd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Lokala hälso- och sjukvårdsnämnder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Patientnämnd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Administrativt servicekontor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1053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Vänersborg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Lantmäterimyndighetens ledningsfunktion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Länsrätt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Regionfullmäktige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Regionstyrelse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Revision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Fastigheter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IT och service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Handikappfrågor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Administrativt servicekontor, ledning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658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Borås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Skogsvårdsstyrelsens ledningsfunktion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Länsarbetsnämnden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Försäkringskassans ledningsfunktion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Miljöfrågor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Lokala hälso- och sjukvårdsnämnder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Patientnämnd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394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Skövde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Länstrafiken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Kommunförbundet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Hälso- och sjukvårdsstyrelsen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Regiontrafiken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921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Mariestad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Skattemyndighetens ledningsfunktion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Länsrätt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Landstingets kansli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Folkhälsofrågor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Etik-, prioriterings- och vårdgarantifrågor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Lokala hälso- och sjukvårdsnämnder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Patientnämnd</a:t>
                      </a:r>
                      <a:endParaRPr lang="sv-SE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Administrativt servicekontor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  <a:tr h="52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 dirty="0">
                          <a:effectLst/>
                        </a:rPr>
                        <a:t>Uddevalla</a:t>
                      </a:r>
                      <a:endParaRPr lang="sv-SE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 dirty="0">
                          <a:effectLst/>
                        </a:rPr>
                        <a:t>Kulturfrågor</a:t>
                      </a:r>
                      <a:endParaRPr lang="sv-SE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 dirty="0">
                          <a:effectLst/>
                        </a:rPr>
                        <a:t>Lokala hälso- och sjukvårdsnämnder</a:t>
                      </a:r>
                      <a:endParaRPr lang="sv-SE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700" dirty="0">
                          <a:effectLst/>
                        </a:rPr>
                        <a:t>Patientnämnd</a:t>
                      </a:r>
                      <a:endParaRPr lang="sv-SE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3" marR="45853" marT="0" marB="0"/>
                </a:tc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307548" y="1756800"/>
            <a:ext cx="4572000" cy="2269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 till medborgarna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effektivitet hos förvaltningarna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 undvika personalflyttningar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strävan att decentralisera verksamheterna med små centrala enheter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inomregional balans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 bidra till en framåtsyftande förvaltningsstruktur för det nya västsvenska länet</a:t>
            </a: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regionens hus</a:t>
            </a:r>
            <a:endParaRPr lang="sv-SE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6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Strukturella förändringar inom sjukvården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NU-sjukvården</a:t>
            </a:r>
          </a:p>
          <a:p>
            <a:r>
              <a:rPr lang="sv-SE" dirty="0" smtClean="0"/>
              <a:t>SU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81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Symbolfrågor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Namnet</a:t>
            </a:r>
          </a:p>
          <a:p>
            <a:r>
              <a:rPr lang="sv-SE" dirty="0" smtClean="0"/>
              <a:t>Residensstad / Regionhuvudstad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91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lärdomar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Regionsammanslagning handlar inte enbart om regional utveckling – glöm inte sjukvården!</a:t>
            </a:r>
          </a:p>
          <a:p>
            <a:r>
              <a:rPr lang="sv-SE" dirty="0" smtClean="0"/>
              <a:t>Inkomster behövs som klarar att finansiera verksamheten</a:t>
            </a:r>
          </a:p>
          <a:p>
            <a:r>
              <a:rPr lang="sv-SE" dirty="0" smtClean="0"/>
              <a:t>Viktigt att ta ansvar för sin ekonomi innan sammanslagning</a:t>
            </a:r>
          </a:p>
          <a:p>
            <a:r>
              <a:rPr lang="sv-SE" dirty="0" smtClean="0"/>
              <a:t>Allting är inte klart när en ny region bildats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30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Skattesats </a:t>
            </a:r>
            <a:r>
              <a:rPr lang="sv-SE" dirty="0"/>
              <a:t>före och efter Västra Götalandsregionen 1998 och 1999 (skattekronor)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4316"/>
              </p:ext>
            </p:extLst>
          </p:nvPr>
        </p:nvGraphicFramePr>
        <p:xfrm>
          <a:off x="532800" y="2007924"/>
          <a:ext cx="6806783" cy="1800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81088"/>
                <a:gridCol w="1387945"/>
                <a:gridCol w="1518875"/>
                <a:gridCol w="1518875"/>
              </a:tblGrid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Skattesats 1998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Just skatteväxling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Skattesats 1999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Älvsborgs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9,69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9,51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9,50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Bohuslandstinget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10,79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10,36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9,50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Skaraborgs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10,03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9,81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9,50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Göteborgs kommun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32,28 [1]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32,28 [2]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2800" y="3807924"/>
            <a:ext cx="5680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sv-SE" altLang="sv-SE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sv-SE" altLang="sv-SE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kommunalskatt </a:t>
            </a:r>
            <a:endParaRPr kumimoji="0" lang="sv-SE" altLang="sv-SE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sv-SE" alt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Varav landstingsskatt 9,50 kr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7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Skatteväxling kommun landsting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86965"/>
              </p:ext>
            </p:extLst>
          </p:nvPr>
        </p:nvGraphicFramePr>
        <p:xfrm>
          <a:off x="532800" y="2007924"/>
          <a:ext cx="4462188" cy="1440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97012"/>
                <a:gridCol w="2065176"/>
              </a:tblGrid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Antal ledamöter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Älvsborgs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 öre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Bohuslandstinget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sv-S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öre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Skaraborgs läns landsting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sv-S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öre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2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99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Västra Götaland är väldigt olika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1 644 600 invånare Sammanslagning av Göteborgs- och Bohuslän, Älvsborgs län och Skaraborgs län</a:t>
            </a:r>
          </a:p>
          <a:p>
            <a:r>
              <a:rPr lang="sv-SE" dirty="0" smtClean="0"/>
              <a:t>Består av landskapen Dalsland, Bohuslän och Västergötland.</a:t>
            </a:r>
          </a:p>
          <a:p>
            <a:r>
              <a:rPr lang="sv-SE" dirty="0"/>
              <a:t>Dalsland 49 </a:t>
            </a:r>
            <a:r>
              <a:rPr lang="sv-SE" dirty="0" smtClean="0"/>
              <a:t>559 (42 690 i de fem kommunerna)</a:t>
            </a:r>
          </a:p>
          <a:p>
            <a:r>
              <a:rPr lang="sv-SE" dirty="0" smtClean="0"/>
              <a:t>Anställda i VGR 52 000</a:t>
            </a:r>
          </a:p>
          <a:p>
            <a:r>
              <a:rPr lang="sv-SE" dirty="0" smtClean="0"/>
              <a:t>Östra Göteborg 47 478</a:t>
            </a:r>
          </a:p>
          <a:p>
            <a:r>
              <a:rPr lang="sv-SE" dirty="0" smtClean="0"/>
              <a:t>&gt;</a:t>
            </a:r>
            <a:r>
              <a:rPr lang="sv-SE" dirty="0"/>
              <a:t>900 000 i </a:t>
            </a:r>
            <a:r>
              <a:rPr lang="sv-SE" dirty="0" smtClean="0"/>
              <a:t>Göteborgsregionen</a:t>
            </a:r>
          </a:p>
          <a:p>
            <a:pPr marL="0" indent="0">
              <a:buNone/>
            </a:pPr>
            <a:r>
              <a:rPr lang="sv-SE" dirty="0" smtClean="0"/>
              <a:t>Skapar väldigt olika förutsättningar för sjukvård och tillväxt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26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/>
          <a:stretch>
            <a:fillRect/>
          </a:stretch>
        </p:blipFill>
        <p:spPr bwMode="auto">
          <a:xfrm>
            <a:off x="2107692" y="1393061"/>
            <a:ext cx="4928616" cy="3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Landstingsindelning före 1/1 </a:t>
            </a:r>
            <a:r>
              <a:rPr lang="sv-SE" dirty="0" smtClean="0"/>
              <a:t>1999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62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sammanslagning?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Gränser anpassade till 1600-talets verklighet</a:t>
            </a:r>
          </a:p>
          <a:p>
            <a:r>
              <a:rPr lang="sv-SE" dirty="0"/>
              <a:t>Sjukvården var </a:t>
            </a:r>
            <a:r>
              <a:rPr lang="sv-SE" dirty="0" smtClean="0"/>
              <a:t>det stora problemet men gav också möjligheter</a:t>
            </a:r>
          </a:p>
          <a:p>
            <a:r>
              <a:rPr lang="sv-SE" dirty="0" smtClean="0"/>
              <a:t>Hopplösa gränser för kollektivtrafik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0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89771"/>
              </p:ext>
            </p:extLst>
          </p:nvPr>
        </p:nvGraphicFramePr>
        <p:xfrm>
          <a:off x="0" y="0"/>
          <a:ext cx="91440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6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Resultat </a:t>
            </a:r>
            <a:r>
              <a:rPr lang="sv-SE" dirty="0"/>
              <a:t>och valdeltagande Folkomröstning om läns och landstingstillhörighet i Habo och Mullsjö kommuner (procent)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83189"/>
              </p:ext>
            </p:extLst>
          </p:nvPr>
        </p:nvGraphicFramePr>
        <p:xfrm>
          <a:off x="532800" y="2471592"/>
          <a:ext cx="5760000" cy="10800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4400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 smtClean="0">
                          <a:effectLst/>
                        </a:rPr>
                        <a:t>Jönköpings län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Västra </a:t>
                      </a:r>
                      <a:r>
                        <a:rPr lang="sv-SE" sz="1000" dirty="0" smtClean="0">
                          <a:effectLst/>
                        </a:rPr>
                        <a:t>Götalands storlän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</a:rPr>
                        <a:t>Valdeltagande</a:t>
                      </a:r>
                      <a:endParaRPr lang="sv-S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Mullsjö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66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33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65,5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Habo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74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25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67</a:t>
                      </a:r>
                      <a:endParaRPr lang="sv-S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90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process driven av partierna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Väststyrelsen</a:t>
            </a:r>
          </a:p>
          <a:p>
            <a:r>
              <a:rPr lang="sv-SE" dirty="0" smtClean="0"/>
              <a:t>Sammanläggningsdelegerade</a:t>
            </a:r>
          </a:p>
          <a:p>
            <a:r>
              <a:rPr lang="sv-SE" dirty="0" smtClean="0"/>
              <a:t>Kommunalförbundet Västra Götaland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452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process driven av partierna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Väststyrelsen</a:t>
            </a:r>
          </a:p>
          <a:p>
            <a:pPr lvl="1"/>
            <a:r>
              <a:rPr lang="sv-SE" dirty="0" smtClean="0"/>
              <a:t>Inte bara landstingspolitiker</a:t>
            </a:r>
          </a:p>
          <a:p>
            <a:pPr lvl="1"/>
            <a:r>
              <a:rPr lang="sv-SE" dirty="0" smtClean="0"/>
              <a:t>Arbetsgrupper för olika politikområden</a:t>
            </a:r>
          </a:p>
          <a:p>
            <a:pPr lvl="1"/>
            <a:r>
              <a:rPr lang="sv-SE" dirty="0" smtClean="0"/>
              <a:t>Formulera förslag till vision för verksamhetsområdet och definiera den regionala uppgiften</a:t>
            </a:r>
          </a:p>
          <a:p>
            <a:pPr lvl="1"/>
            <a:r>
              <a:rPr lang="sv-SE" dirty="0" smtClean="0"/>
              <a:t>Förslagen låg som grund för gränsdragningen mellan kommun och landsting</a:t>
            </a:r>
          </a:p>
          <a:p>
            <a:pPr lvl="1"/>
            <a:r>
              <a:rPr lang="sv-SE" dirty="0" smtClean="0"/>
              <a:t>Inga grupper för sjukvårdsområdet förutom primärvård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2016-09-01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82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xmlns="" name="VGR_vitt_green" id="{4B58AB77-6CD7-4B75-9933-51124D9F58D1}" vid="{E4F23F86-B598-4AE0-A8BC-876A1AE276B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VGR_vit_green</Template>
  <TotalTime>285</TotalTime>
  <Words>1178</Words>
  <Application>Microsoft Macintosh PowerPoint</Application>
  <PresentationFormat>Bildspel på skärmen (16:9)</PresentationFormat>
  <Paragraphs>279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VGR_vitt_blue</vt:lpstr>
      <vt:lpstr>Så gjorde vi!  Erfarenheter av att bilda en stor region</vt:lpstr>
      <vt:lpstr>PowerPoint-presentation</vt:lpstr>
      <vt:lpstr>Västra Götaland är väldigt olika</vt:lpstr>
      <vt:lpstr>Landstingsindelning före 1/1 1999 </vt:lpstr>
      <vt:lpstr>Varför sammanslagning?</vt:lpstr>
      <vt:lpstr>PowerPoint-presentation</vt:lpstr>
      <vt:lpstr>Resultat och valdeltagande Folkomröstning om läns och landstingstillhörighet i Habo och Mullsjö kommuner (procent)</vt:lpstr>
      <vt:lpstr>En process driven av partierna</vt:lpstr>
      <vt:lpstr>En process driven av partierna</vt:lpstr>
      <vt:lpstr>Väststyrelsens mål för Västra Götalandsregionen</vt:lpstr>
      <vt:lpstr>En process driven av partierna</vt:lpstr>
      <vt:lpstr>En process driven av partierna</vt:lpstr>
      <vt:lpstr>Vision Västra Götaland</vt:lpstr>
      <vt:lpstr>Politisk organisation och styrmodell</vt:lpstr>
      <vt:lpstr>Antal ledamöter i de tidigare landstingsfullmäktige</vt:lpstr>
      <vt:lpstr>PowerPoint-presentation</vt:lpstr>
      <vt:lpstr>Förvaltningsorganisation</vt:lpstr>
      <vt:lpstr>Beskrivning av regionens tänkta arbetssätt</vt:lpstr>
      <vt:lpstr>Förslag till tjänstemannaorganisation för Västra Götalandsregionen</vt:lpstr>
      <vt:lpstr>Inomregional balans</vt:lpstr>
      <vt:lpstr>Inomregional balans</vt:lpstr>
      <vt:lpstr>Strukturella förändringar inom sjukvården</vt:lpstr>
      <vt:lpstr>Symbolfrågor</vt:lpstr>
      <vt:lpstr>Några lärdomar</vt:lpstr>
      <vt:lpstr>Skattesats före och efter Västra Götalandsregionen 1998 och 1999 (skattekronor)</vt:lpstr>
      <vt:lpstr>Skatteväxling kommun landsting</vt:lpstr>
      <vt:lpstr>PowerPoint-presentation</vt:lpstr>
    </vt:vector>
  </TitlesOfParts>
  <Company>Västra Götalandsregionen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gjorde vi!  Erfarenheter av att bilda en stor region</dc:title>
  <dc:creator>Patrik Johansson</dc:creator>
  <cp:lastModifiedBy>Micaela Molin</cp:lastModifiedBy>
  <cp:revision>17</cp:revision>
  <dcterms:created xsi:type="dcterms:W3CDTF">2016-08-18T07:33:00Z</dcterms:created>
  <dcterms:modified xsi:type="dcterms:W3CDTF">2016-09-01T06:35:16Z</dcterms:modified>
</cp:coreProperties>
</file>